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7" r:id="rId1"/>
  </p:sldMasterIdLst>
  <p:notesMasterIdLst>
    <p:notesMasterId r:id="rId67"/>
  </p:notesMasterIdLst>
  <p:sldIdLst>
    <p:sldId id="257" r:id="rId2"/>
    <p:sldId id="509" r:id="rId3"/>
    <p:sldId id="424" r:id="rId4"/>
    <p:sldId id="425" r:id="rId5"/>
    <p:sldId id="426" r:id="rId6"/>
    <p:sldId id="497" r:id="rId7"/>
    <p:sldId id="445" r:id="rId8"/>
    <p:sldId id="446" r:id="rId9"/>
    <p:sldId id="450" r:id="rId10"/>
    <p:sldId id="447" r:id="rId11"/>
    <p:sldId id="451" r:id="rId12"/>
    <p:sldId id="452" r:id="rId13"/>
    <p:sldId id="465" r:id="rId14"/>
    <p:sldId id="678" r:id="rId15"/>
    <p:sldId id="437" r:id="rId16"/>
    <p:sldId id="441" r:id="rId17"/>
    <p:sldId id="468" r:id="rId18"/>
    <p:sldId id="469" r:id="rId19"/>
    <p:sldId id="613" r:id="rId20"/>
    <p:sldId id="504" r:id="rId21"/>
    <p:sldId id="392" r:id="rId22"/>
    <p:sldId id="393" r:id="rId23"/>
    <p:sldId id="394" r:id="rId24"/>
    <p:sldId id="395" r:id="rId25"/>
    <p:sldId id="397" r:id="rId26"/>
    <p:sldId id="398" r:id="rId27"/>
    <p:sldId id="399" r:id="rId28"/>
    <p:sldId id="400" r:id="rId29"/>
    <p:sldId id="499" r:id="rId30"/>
    <p:sldId id="640" r:id="rId31"/>
    <p:sldId id="641" r:id="rId32"/>
    <p:sldId id="642" r:id="rId33"/>
    <p:sldId id="643" r:id="rId34"/>
    <p:sldId id="644" r:id="rId35"/>
    <p:sldId id="645" r:id="rId36"/>
    <p:sldId id="679" r:id="rId37"/>
    <p:sldId id="682" r:id="rId38"/>
    <p:sldId id="683" r:id="rId39"/>
    <p:sldId id="704" r:id="rId40"/>
    <p:sldId id="684" r:id="rId41"/>
    <p:sldId id="685" r:id="rId42"/>
    <p:sldId id="686" r:id="rId43"/>
    <p:sldId id="409" r:id="rId44"/>
    <p:sldId id="427" r:id="rId45"/>
    <p:sldId id="429" r:id="rId46"/>
    <p:sldId id="428" r:id="rId47"/>
    <p:sldId id="430" r:id="rId48"/>
    <p:sldId id="699" r:id="rId49"/>
    <p:sldId id="702" r:id="rId50"/>
    <p:sldId id="701" r:id="rId51"/>
    <p:sldId id="700" r:id="rId52"/>
    <p:sldId id="693" r:id="rId53"/>
    <p:sldId id="698" r:id="rId54"/>
    <p:sldId id="697" r:id="rId55"/>
    <p:sldId id="696" r:id="rId56"/>
    <p:sldId id="694" r:id="rId57"/>
    <p:sldId id="687" r:id="rId58"/>
    <p:sldId id="692" r:id="rId59"/>
    <p:sldId id="691" r:id="rId60"/>
    <p:sldId id="690" r:id="rId61"/>
    <p:sldId id="689" r:id="rId62"/>
    <p:sldId id="703" r:id="rId63"/>
    <p:sldId id="688" r:id="rId64"/>
    <p:sldId id="695" r:id="rId65"/>
    <p:sldId id="359" r:id="rId66"/>
  </p:sldIdLst>
  <p:sldSz cx="9906000" cy="6858000" type="A4"/>
  <p:notesSz cx="6858000" cy="9144000"/>
  <p:embeddedFontLst>
    <p:embeddedFont>
      <p:font typeface="나눔바른고딕" pitchFamily="50" charset="-127"/>
      <p:regular r:id="rId68"/>
      <p:bold r:id="rId69"/>
    </p:embeddedFont>
    <p:embeddedFont>
      <p:font typeface="맑은 고딕" pitchFamily="50" charset="-127"/>
      <p:regular r:id="rId70"/>
      <p:bold r:id="rId71"/>
    </p:embeddedFont>
    <p:embeddedFont>
      <p:font typeface="HY헤드라인M" pitchFamily="18" charset="-127"/>
      <p:regular r:id="rId72"/>
    </p:embeddedFont>
    <p:embeddedFont>
      <p:font typeface="Calibri Light" pitchFamily="34" charset="0"/>
      <p:regular r:id="rId73"/>
      <p:italic r:id="rId74"/>
    </p:embeddedFont>
    <p:embeddedFont>
      <p:font typeface="Calibri" pitchFamily="34" charset="0"/>
      <p:regular r:id="rId75"/>
      <p:bold r:id="rId76"/>
      <p:italic r:id="rId77"/>
      <p:boldItalic r:id="rId78"/>
    </p:embeddedFont>
    <p:embeddedFont>
      <p:font typeface="Georgia" pitchFamily="18" charset="0"/>
      <p:regular r:id="rId79"/>
      <p:bold r:id="rId80"/>
      <p:italic r:id="rId81"/>
      <p:boldItalic r:id="rId82"/>
    </p:embeddedFont>
    <p:embeddedFont>
      <p:font typeface="함초롬돋움" pitchFamily="50" charset="-127"/>
      <p:regular r:id="rId83"/>
    </p:embeddedFont>
    <p:embeddedFont>
      <p:font typeface="나눔고딕" pitchFamily="50" charset="-127"/>
      <p:bold r:id="rId8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875" userDrawn="1">
          <p15:clr>
            <a:srgbClr val="A4A3A4"/>
          </p15:clr>
        </p15:guide>
        <p15:guide id="3" pos="5297" userDrawn="1">
          <p15:clr>
            <a:srgbClr val="A4A3A4"/>
          </p15:clr>
        </p15:guide>
        <p15:guide id="4" orient="horz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BD3"/>
    <a:srgbClr val="D1D1D1"/>
    <a:srgbClr val="306CA4"/>
    <a:srgbClr val="4BD0FF"/>
    <a:srgbClr val="0070C0"/>
    <a:srgbClr val="1A7FC6"/>
    <a:srgbClr val="00A1E4"/>
    <a:srgbClr val="FF9900"/>
    <a:srgbClr val="004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5" autoAdjust="0"/>
    <p:restoredTop sz="92000" autoAdjust="0"/>
  </p:normalViewPr>
  <p:slideViewPr>
    <p:cSldViewPr snapToGrid="0" showGuides="1">
      <p:cViewPr>
        <p:scale>
          <a:sx n="75" d="100"/>
          <a:sy n="75" d="100"/>
        </p:scale>
        <p:origin x="-2574" y="-774"/>
      </p:cViewPr>
      <p:guideLst>
        <p:guide orient="horz" pos="2319"/>
        <p:guide pos="875"/>
        <p:guide pos="52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EE19F-6C2C-413D-AC4B-BCE3EF3006C7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9097D-5A5D-495C-BBB0-05ED64E0E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11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20554-D573-4B89-A7E4-4F253386436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20554-D573-4B89-A7E4-4F25338643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95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20554-D573-4B89-A7E4-4F253386436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791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9097D-5A5D-495C-BBB0-05ED64E0EB8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451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9097D-5A5D-495C-BBB0-05ED64E0EB8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9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9097D-5A5D-495C-BBB0-05ED64E0EB8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6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9097D-5A5D-495C-BBB0-05ED64E0EB8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1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0C3261A-CB38-474F-A615-B1417A4D8408}" type="datetime1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EBE54A58-69D7-40B1-A19A-8AC0CC1AC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1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5F44F8BF-7F6F-4454-B121-283246192FEA}" type="datetime1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EBE54A58-69D7-40B1-A19A-8AC0CC1AC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3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424D11B-A33A-445A-A14A-467AA41F366B}" type="datetime1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EBE54A58-69D7-40B1-A19A-8AC0CC1AC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3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008" y="229327"/>
            <a:ext cx="8543925" cy="31591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7008" y="923453"/>
            <a:ext cx="9259665" cy="525351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99962" y="6356352"/>
            <a:ext cx="199671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BE54A58-69D7-40B1-A19A-8AC0CC1AC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13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47B359F-08B0-42A3-81A8-E8E01E5AC51C}" type="datetime1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EBE54A58-69D7-40B1-A19A-8AC0CC1AC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3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A358E937-FB7C-4CF8-8122-DB9D8BBD5971}" type="datetime1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EBE54A58-69D7-40B1-A19A-8AC0CC1AC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68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5E7D784A-EDB0-4473-A962-5D47973311A0}" type="datetime1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EBE54A58-69D7-40B1-A19A-8AC0CC1AC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743C37C-6E26-4644-AB84-6189E7C2DE39}" type="datetime1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EBE54A58-69D7-40B1-A19A-8AC0CC1AC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6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5F0BCAA4-B5BC-410A-BC56-DFD9FBCC560D}" type="datetime1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EBE54A58-69D7-40B1-A19A-8AC0CC1AC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15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C9F3065-4E58-41C5-B942-074DB6964A36}" type="datetime1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EBE54A58-69D7-40B1-A19A-8AC0CC1AC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09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4022BBB-EED4-491D-896C-F51774CF2A28}" type="datetime1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EBE54A58-69D7-40B1-A19A-8AC0CC1AC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62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38AF0F02-540F-4539-AD59-8FECAE923B09}"/>
              </a:ext>
            </a:extLst>
          </p:cNvPr>
          <p:cNvGrpSpPr/>
          <p:nvPr userDrawn="1"/>
        </p:nvGrpSpPr>
        <p:grpSpPr>
          <a:xfrm>
            <a:off x="1" y="-1267"/>
            <a:ext cx="9905999" cy="684692"/>
            <a:chOff x="0" y="302242"/>
            <a:chExt cx="9144000" cy="684692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09085BF6-C715-45B9-A031-1192C9F17E1C}"/>
                </a:ext>
              </a:extLst>
            </p:cNvPr>
            <p:cNvSpPr/>
            <p:nvPr userDrawn="1"/>
          </p:nvSpPr>
          <p:spPr>
            <a:xfrm>
              <a:off x="0" y="302242"/>
              <a:ext cx="9144000" cy="621683"/>
            </a:xfrm>
            <a:prstGeom prst="rect">
              <a:avLst/>
            </a:prstGeom>
            <a:solidFill>
              <a:srgbClr val="00A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C188BE4F-38D0-4E6B-AABC-EFA85006B39B}"/>
                </a:ext>
              </a:extLst>
            </p:cNvPr>
            <p:cNvSpPr/>
            <p:nvPr userDrawn="1"/>
          </p:nvSpPr>
          <p:spPr>
            <a:xfrm>
              <a:off x="0" y="904875"/>
              <a:ext cx="9144000" cy="82059"/>
            </a:xfrm>
            <a:prstGeom prst="rect">
              <a:avLst/>
            </a:prstGeom>
            <a:solidFill>
              <a:srgbClr val="30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515C280-34D6-453A-B648-72068664648E}"/>
              </a:ext>
            </a:extLst>
          </p:cNvPr>
          <p:cNvSpPr/>
          <p:nvPr userDrawn="1"/>
        </p:nvSpPr>
        <p:spPr>
          <a:xfrm>
            <a:off x="1" y="355167"/>
            <a:ext cx="27432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B67F8EEC-7921-4E92-883E-10BC526F11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15"/>
          <a:stretch/>
        </p:blipFill>
        <p:spPr>
          <a:xfrm>
            <a:off x="8523699" y="-1265"/>
            <a:ext cx="1326235" cy="5918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E878F7C-31D8-4EED-830D-DA278028C30D}"/>
              </a:ext>
            </a:extLst>
          </p:cNvPr>
          <p:cNvSpPr/>
          <p:nvPr userDrawn="1"/>
        </p:nvSpPr>
        <p:spPr>
          <a:xfrm>
            <a:off x="0" y="0"/>
            <a:ext cx="9906000" cy="62041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592B911-63E5-4844-AC47-77D4D1FC8662}"/>
              </a:ext>
            </a:extLst>
          </p:cNvPr>
          <p:cNvSpPr/>
          <p:nvPr userDrawn="1"/>
        </p:nvSpPr>
        <p:spPr>
          <a:xfrm>
            <a:off x="2594" y="321249"/>
            <a:ext cx="271727" cy="796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55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7" Type="http://schemas.openxmlformats.org/officeDocument/2006/relationships/hyperlink" Target="https://hub.docker.com/editions/community/docker-ce-desktop-window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wnload/win" TargetMode="External"/><Relationship Id="rId5" Type="http://schemas.openxmlformats.org/officeDocument/2006/relationships/hyperlink" Target="https://developer.nvidia.com/cuda-10.0-download-archive?target_os=Windows&amp;target_arch=x86_64&amp;target_version=10&amp;target_type=exelocal" TargetMode="External"/><Relationship Id="rId4" Type="http://schemas.openxmlformats.org/officeDocument/2006/relationships/hyperlink" Target="https://visualstudio.microsoft.com/ko/thank-you-downloading-visual-studio/?sku=Community&amp;rel=1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get-started/locall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docs.openvinotoolkit.org/latest/openvino_docs_install_guides_installing_openvino_windows.html#Install-Core-Components" TargetMode="External"/><Relationship Id="rId4" Type="http://schemas.openxmlformats.org/officeDocument/2006/relationships/hyperlink" Target="https://www.tensorflow.org/install/gpu?hl=k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7" Type="http://schemas.openxmlformats.org/officeDocument/2006/relationships/hyperlink" Target="https://www.ncloud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ko-kr/" TargetMode="External"/><Relationship Id="rId5" Type="http://schemas.openxmlformats.org/officeDocument/2006/relationships/hyperlink" Target="https://aws.amazon.com/ko/" TargetMode="External"/><Relationship Id="rId4" Type="http://schemas.openxmlformats.org/officeDocument/2006/relationships/hyperlink" Target="https://cloud.googl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eewon-kim-95531724/" TargetMode="External"/><Relationship Id="rId2" Type="http://schemas.openxmlformats.org/officeDocument/2006/relationships/hyperlink" Target="mailto:kimhe1@drimlab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arch?l=Java&amp;q=time+series&amp;type=Repositories" TargetMode="External"/><Relationship Id="rId3" Type="http://schemas.openxmlformats.org/officeDocument/2006/relationships/hyperlink" Target="https://github.com/abhinavsagar/cryptocurrency-price-prediction" TargetMode="External"/><Relationship Id="rId7" Type="http://schemas.openxmlformats.org/officeDocument/2006/relationships/hyperlink" Target="https://github.com/signaflo/java-timeseries" TargetMode="External"/><Relationship Id="rId2" Type="http://schemas.openxmlformats.org/officeDocument/2006/relationships/hyperlink" Target="https://github.com/DheerajKumar97/BitCoin-Price-Predi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ileenNielsen/TimeSeriesAnalysisWithPython" TargetMode="External"/><Relationship Id="rId11" Type="http://schemas.openxmlformats.org/officeDocument/2006/relationships/hyperlink" Target="https://github.com/search?l=C++&amp;q=time+series&amp;type=Repositories" TargetMode="External"/><Relationship Id="rId5" Type="http://schemas.openxmlformats.org/officeDocument/2006/relationships/hyperlink" Target="https://github.com/amirrezaeian/Individual-household-electric-power-consumption-Data-Set-" TargetMode="External"/><Relationship Id="rId10" Type="http://schemas.openxmlformats.org/officeDocument/2006/relationships/hyperlink" Target="https://github.com/search?l=JavaScript&amp;q=time+series&amp;type=Repositories" TargetMode="External"/><Relationship Id="rId4" Type="http://schemas.openxmlformats.org/officeDocument/2006/relationships/hyperlink" Target="https://github.com/SC4RECOIN/LSTM-Crypto-Price-Prediction" TargetMode="External"/><Relationship Id="rId9" Type="http://schemas.openxmlformats.org/officeDocument/2006/relationships/hyperlink" Target="https://github.com/search?l=R&amp;q=time+series&amp;type=Repositories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" TargetMode="External"/><Relationship Id="rId3" Type="http://schemas.openxmlformats.org/officeDocument/2006/relationships/hyperlink" Target="https://github.com/search?l=Python&amp;q=object+detection&amp;type=Repositories" TargetMode="External"/><Relationship Id="rId7" Type="http://schemas.openxmlformats.org/officeDocument/2006/relationships/hyperlink" Target="https://github.com/search?l=JavaScript&amp;q=object+detection&amp;type=Repositories" TargetMode="External"/><Relationship Id="rId2" Type="http://schemas.openxmlformats.org/officeDocument/2006/relationships/hyperlink" Target="https://github.com/search?q=object+detection&amp;type=Reposito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arch?l=Java&amp;q=object+detection&amp;type=Repositories" TargetMode="External"/><Relationship Id="rId5" Type="http://schemas.openxmlformats.org/officeDocument/2006/relationships/hyperlink" Target="https://github.com/search?l=C++&amp;q=object+detection&amp;type=Repositories" TargetMode="External"/><Relationship Id="rId10" Type="http://schemas.openxmlformats.org/officeDocument/2006/relationships/hyperlink" Target="https://www.docker.com/" TargetMode="External"/><Relationship Id="rId4" Type="http://schemas.openxmlformats.org/officeDocument/2006/relationships/hyperlink" Target="https://github.com/search?l=Jupyter+Notebook&amp;q=object+detection&amp;type=Repositories" TargetMode="External"/><Relationship Id="rId9" Type="http://schemas.openxmlformats.org/officeDocument/2006/relationships/hyperlink" Target="https://www.tensorflow.org/install/lang_java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tnews.com/" TargetMode="External"/><Relationship Id="rId3" Type="http://schemas.openxmlformats.org/officeDocument/2006/relationships/hyperlink" Target="https://www.aihub.or.kr/" TargetMode="External"/><Relationship Id="rId7" Type="http://schemas.openxmlformats.org/officeDocument/2006/relationships/hyperlink" Target="https://www.ntis.go.kr/rndgate/eg/un/ra/mng.do" TargetMode="External"/><Relationship Id="rId12" Type="http://schemas.openxmlformats.org/officeDocument/2006/relationships/hyperlink" Target="https://www.facebook.com/groups/TensorFlowKR/" TargetMode="External"/><Relationship Id="rId2" Type="http://schemas.openxmlformats.org/officeDocument/2006/relationships/hyperlink" Target="https://www.itfind.or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zinfo.go.kr/" TargetMode="External"/><Relationship Id="rId11" Type="http://schemas.openxmlformats.org/officeDocument/2006/relationships/hyperlink" Target="https://www.slideshare.net/" TargetMode="External"/><Relationship Id="rId5" Type="http://schemas.openxmlformats.org/officeDocument/2006/relationships/hyperlink" Target="http://www.k-startup.go.kr/main.do" TargetMode="External"/><Relationship Id="rId10" Type="http://schemas.openxmlformats.org/officeDocument/2006/relationships/hyperlink" Target="https://arxiv.org/" TargetMode="External"/><Relationship Id="rId4" Type="http://schemas.openxmlformats.org/officeDocument/2006/relationships/hyperlink" Target="https://www.data.go.kr/" TargetMode="External"/><Relationship Id="rId9" Type="http://schemas.openxmlformats.org/officeDocument/2006/relationships/hyperlink" Target="http://www.aitimes.k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Q2DWm5Md16Dc3xRwwhVE7Q" TargetMode="External"/><Relationship Id="rId13" Type="http://schemas.openxmlformats.org/officeDocument/2006/relationships/hyperlink" Target="https://www.youtube.com/user/egoing2" TargetMode="External"/><Relationship Id="rId3" Type="http://schemas.openxmlformats.org/officeDocument/2006/relationships/hyperlink" Target="https://www.facebook.com/groups/slamkr/" TargetMode="External"/><Relationship Id="rId7" Type="http://schemas.openxmlformats.org/officeDocument/2006/relationships/hyperlink" Target="https://www.facebook.com/groups/1002540100134388/" TargetMode="External"/><Relationship Id="rId12" Type="http://schemas.openxmlformats.org/officeDocument/2006/relationships/hyperlink" Target="https://www.youtube.com/channel/UCe04fi-5jkRnSx7aEUAEisQ" TargetMode="External"/><Relationship Id="rId2" Type="http://schemas.openxmlformats.org/officeDocument/2006/relationships/hyperlink" Target="https://www.facebook.com/groups/TensorFlow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ideaplan/" TargetMode="External"/><Relationship Id="rId11" Type="http://schemas.openxmlformats.org/officeDocument/2006/relationships/hyperlink" Target="https://www.youtube.com/c/LearnOpenCV" TargetMode="External"/><Relationship Id="rId5" Type="http://schemas.openxmlformats.org/officeDocument/2006/relationships/hyperlink" Target="https://www.facebook.com/groups/datacommunity/" TargetMode="External"/><Relationship Id="rId10" Type="http://schemas.openxmlformats.org/officeDocument/2006/relationships/hyperlink" Target="https://www.youtube.com/user/Talkitonair" TargetMode="External"/><Relationship Id="rId4" Type="http://schemas.openxmlformats.org/officeDocument/2006/relationships/hyperlink" Target="https://www.facebook.com/groups/JUGFK/" TargetMode="External"/><Relationship Id="rId9" Type="http://schemas.openxmlformats.org/officeDocument/2006/relationships/hyperlink" Target="https://www.youtube.com/channel/UC2nkWbaJt1KQDi2r2XclzTQ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udemy.com/" TargetMode="External"/><Relationship Id="rId13" Type="http://schemas.openxmlformats.org/officeDocument/2006/relationships/hyperlink" Target="https://www.k-startup.go.kr/main.do" TargetMode="External"/><Relationship Id="rId3" Type="http://schemas.openxmlformats.org/officeDocument/2006/relationships/hyperlink" Target="http://www.kmooc.kr/" TargetMode="External"/><Relationship Id="rId7" Type="http://schemas.openxmlformats.org/officeDocument/2006/relationships/hyperlink" Target="http://udacity.com/" TargetMode="External"/><Relationship Id="rId12" Type="http://schemas.openxmlformats.org/officeDocument/2006/relationships/hyperlink" Target="https://www.inflearn.com/" TargetMode="External"/><Relationship Id="rId2" Type="http://schemas.openxmlformats.org/officeDocument/2006/relationships/hyperlink" Target="https://www.mooc.org/" TargetMode="External"/><Relationship Id="rId16" Type="http://schemas.openxmlformats.org/officeDocument/2006/relationships/hyperlink" Target="https://www.facebook.com/groups/TensorFlow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hanacademy.org/" TargetMode="External"/><Relationship Id="rId11" Type="http://schemas.openxmlformats.org/officeDocument/2006/relationships/hyperlink" Target="https://www.fastcampus.co.kr/" TargetMode="External"/><Relationship Id="rId5" Type="http://schemas.openxmlformats.org/officeDocument/2006/relationships/hyperlink" Target="https://www.coursera.org/" TargetMode="External"/><Relationship Id="rId15" Type="http://schemas.openxmlformats.org/officeDocument/2006/relationships/hyperlink" Target="https://10times.com/" TargetMode="External"/><Relationship Id="rId10" Type="http://schemas.openxmlformats.org/officeDocument/2006/relationships/hyperlink" Target="https://opentutorials.org/course/1" TargetMode="External"/><Relationship Id="rId4" Type="http://schemas.openxmlformats.org/officeDocument/2006/relationships/hyperlink" Target="http://www.gseek.or.kr/" TargetMode="External"/><Relationship Id="rId9" Type="http://schemas.openxmlformats.org/officeDocument/2006/relationships/hyperlink" Target="https://www.edwith.org/" TargetMode="External"/><Relationship Id="rId14" Type="http://schemas.openxmlformats.org/officeDocument/2006/relationships/hyperlink" Target="http://www.bizinfo.go.kr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aifactory.space/" TargetMode="External"/><Relationship Id="rId3" Type="http://schemas.openxmlformats.org/officeDocument/2006/relationships/hyperlink" Target="https://kr.mouser.com/" TargetMode="External"/><Relationship Id="rId7" Type="http://schemas.openxmlformats.org/officeDocument/2006/relationships/hyperlink" Target="https://dacon.io/" TargetMode="External"/><Relationship Id="rId2" Type="http://schemas.openxmlformats.org/officeDocument/2006/relationships/hyperlink" Target="https://www.devicemart.co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frobot.com/" TargetMode="External"/><Relationship Id="rId5" Type="http://schemas.openxmlformats.org/officeDocument/2006/relationships/hyperlink" Target="https://developer.nvidia.com/" TargetMode="External"/><Relationship Id="rId10" Type="http://schemas.openxmlformats.org/officeDocument/2006/relationships/hyperlink" Target="https://www.facebook.com/groups/TensorFlowKR/" TargetMode="External"/><Relationship Id="rId4" Type="http://schemas.openxmlformats.org/officeDocument/2006/relationships/hyperlink" Target="https://www.makeall.com/" TargetMode="External"/><Relationship Id="rId9" Type="http://schemas.openxmlformats.org/officeDocument/2006/relationships/hyperlink" Target="https://www.kaggle.com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kosmia.or.kr/download/20191002/%5bT4%5d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mia.or.kr/download/20191002/%5bT4%5d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osmia.or.kr/download/20191002/%5bT4%5d.pdf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kimhe1@drimlab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heewon-kim-9553172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B4E0FB8-2CF9-43FE-9632-37437980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2"/>
            <a:ext cx="9906000" cy="33128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DE78E07-3ED7-4FEB-83D6-D1E113C302A2}"/>
              </a:ext>
            </a:extLst>
          </p:cNvPr>
          <p:cNvSpPr/>
          <p:nvPr/>
        </p:nvSpPr>
        <p:spPr>
          <a:xfrm>
            <a:off x="2916" y="2713989"/>
            <a:ext cx="9905999" cy="60551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48AEA70-C739-4C96-84E0-43811F2568A4}"/>
              </a:ext>
            </a:extLst>
          </p:cNvPr>
          <p:cNvSpPr txBox="1"/>
          <p:nvPr/>
        </p:nvSpPr>
        <p:spPr>
          <a:xfrm>
            <a:off x="6916" y="2778835"/>
            <a:ext cx="9905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위한 학습 자원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15" y="-20132"/>
            <a:ext cx="5000942" cy="2719966"/>
          </a:xfrm>
          <a:prstGeom prst="rect">
            <a:avLst/>
          </a:prstGeom>
        </p:spPr>
      </p:pic>
      <p:pic>
        <p:nvPicPr>
          <p:cNvPr id="1030" name="Picture 6" descr="IoT - Ind40 - Smart Fac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028" y="6630"/>
            <a:ext cx="4907972" cy="27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8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https://software.intel.com/content/www/us/en/develop/articles/get-started-with-neural-compute-stick.html</a:t>
            </a:r>
            <a:endParaRPr lang="ko-KR" altLang="en-US" sz="1600" dirty="0"/>
          </a:p>
        </p:txBody>
      </p:sp>
      <p:pic>
        <p:nvPicPr>
          <p:cNvPr id="7" name="Picture 2" descr="OpenVINO-diagr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1" r="63088" b="36508"/>
          <a:stretch/>
        </p:blipFill>
        <p:spPr bwMode="auto">
          <a:xfrm>
            <a:off x="142930" y="923453"/>
            <a:ext cx="8932080" cy="410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58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https://software.intel.com/content/www/us/en/develop/articles/get-started-with-neural-compute-stick.html</a:t>
            </a:r>
            <a:endParaRPr lang="ko-KR" altLang="en-US" sz="1600" dirty="0"/>
          </a:p>
        </p:txBody>
      </p:sp>
      <p:pic>
        <p:nvPicPr>
          <p:cNvPr id="8" name="Picture 2" descr="OpenVINO-diagr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9" t="10036" r="18367" b="4922"/>
          <a:stretch/>
        </p:blipFill>
        <p:spPr bwMode="auto">
          <a:xfrm>
            <a:off x="624574" y="724626"/>
            <a:ext cx="8256359" cy="57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7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https://software.intel.com/content/www/us/en/develop/articles/get-started-with-neural-compute-stick.html</a:t>
            </a:r>
            <a:endParaRPr lang="ko-KR" altLang="en-US" sz="1600" dirty="0"/>
          </a:p>
        </p:txBody>
      </p:sp>
      <p:pic>
        <p:nvPicPr>
          <p:cNvPr id="3074" name="Picture 2" descr="OpenVINO-diagr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3" t="9163" b="5094"/>
          <a:stretch/>
        </p:blipFill>
        <p:spPr bwMode="auto">
          <a:xfrm>
            <a:off x="1085851" y="705582"/>
            <a:ext cx="8248196" cy="58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17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4" y="1066800"/>
            <a:ext cx="8997492" cy="528955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www.drimaes.com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01489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D3B98F5-A8DA-4528-B58A-A814A9C4431B}"/>
              </a:ext>
            </a:extLst>
          </p:cNvPr>
          <p:cNvSpPr txBox="1"/>
          <p:nvPr/>
        </p:nvSpPr>
        <p:spPr>
          <a:xfrm>
            <a:off x="237969" y="878382"/>
            <a:ext cx="1220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eorgia" panose="02040502050405020303" pitchFamily="18" charset="0"/>
                <a:ea typeface="HY헤드라인M" panose="02030600000101010101" pitchFamily="18" charset="-127"/>
              </a:rPr>
              <a:t>AI technical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8883EED-E984-4EC0-B6FA-AA28F6A4D1E3}"/>
              </a:ext>
            </a:extLst>
          </p:cNvPr>
          <p:cNvSpPr txBox="1"/>
          <p:nvPr/>
        </p:nvSpPr>
        <p:spPr>
          <a:xfrm>
            <a:off x="337008" y="2211571"/>
            <a:ext cx="105639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eorgia" panose="02040502050405020303" pitchFamily="18" charset="0"/>
                <a:ea typeface="HY헤드라인M" panose="02030600000101010101" pitchFamily="18" charset="-127"/>
              </a:rPr>
              <a:t>Machine learning frameworks:        </a:t>
            </a:r>
            <a:r>
              <a:rPr lang="en-US" altLang="ko-KR" sz="2400" dirty="0" smtClean="0">
                <a:latin typeface="Georgia" panose="02040502050405020303" pitchFamily="18" charset="0"/>
                <a:ea typeface="HY헤드라인M" panose="02030600000101010101" pitchFamily="18" charset="-127"/>
              </a:rPr>
              <a:t>          </a:t>
            </a:r>
            <a:r>
              <a:rPr lang="en-US" altLang="ko-KR" sz="2400" dirty="0">
                <a:latin typeface="Georgia" panose="02040502050405020303" pitchFamily="18" charset="0"/>
                <a:ea typeface="HY헤드라인M" panose="02030600000101010101" pitchFamily="18" charset="-127"/>
              </a:rPr>
              <a:t>Research publications: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>
                <a:latin typeface="Georgia" panose="02040502050405020303" pitchFamily="18" charset="0"/>
                <a:ea typeface="HY헤드라인M" panose="02030600000101010101" pitchFamily="18" charset="-127"/>
              </a:rPr>
              <a:t>TensorFlow                                               - </a:t>
            </a:r>
            <a:r>
              <a:rPr lang="en-US" altLang="ko-KR" sz="2400" dirty="0" err="1">
                <a:latin typeface="Georgia" panose="02040502050405020303" pitchFamily="18" charset="0"/>
                <a:ea typeface="HY헤드라인M" panose="02030600000101010101" pitchFamily="18" charset="-127"/>
              </a:rPr>
              <a:t>Arxiv</a:t>
            </a:r>
            <a:endParaRPr lang="en-US" altLang="ko-KR" sz="2400" dirty="0"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dirty="0" err="1">
                <a:latin typeface="Georgia" panose="02040502050405020303" pitchFamily="18" charset="0"/>
                <a:ea typeface="HY헤드라인M" panose="02030600000101010101" pitchFamily="18" charset="-127"/>
              </a:rPr>
              <a:t>PyTorch</a:t>
            </a:r>
            <a:endParaRPr lang="en-US" altLang="ko-KR" sz="2400" dirty="0"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dirty="0" err="1">
                <a:latin typeface="Georgia" panose="02040502050405020303" pitchFamily="18" charset="0"/>
                <a:ea typeface="HY헤드라인M" panose="02030600000101010101" pitchFamily="18" charset="-127"/>
              </a:rPr>
              <a:t>Keras</a:t>
            </a:r>
            <a:endParaRPr lang="en-US" altLang="ko-KR" sz="2400" dirty="0"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dirty="0" err="1">
                <a:latin typeface="Georgia" panose="02040502050405020303" pitchFamily="18" charset="0"/>
                <a:ea typeface="HY헤드라인M" panose="02030600000101010101" pitchFamily="18" charset="-127"/>
              </a:rPr>
              <a:t>MXNet</a:t>
            </a:r>
            <a:endParaRPr lang="en-US" altLang="ko-KR" sz="2400" dirty="0"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dirty="0">
                <a:latin typeface="Georgia" panose="02040502050405020303" pitchFamily="18" charset="0"/>
                <a:ea typeface="HY헤드라인M" panose="02030600000101010101" pitchFamily="18" charset="-127"/>
              </a:rPr>
              <a:t>CNTK                                                          Open source repositories: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>
                <a:latin typeface="Georgia" panose="02040502050405020303" pitchFamily="18" charset="0"/>
                <a:ea typeface="HY헤드라인M" panose="02030600000101010101" pitchFamily="18" charset="-127"/>
              </a:rPr>
              <a:t>Caffe                                                           - GitHub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 err="1">
                <a:latin typeface="Georgia" panose="02040502050405020303" pitchFamily="18" charset="0"/>
                <a:ea typeface="HY헤드라인M" panose="02030600000101010101" pitchFamily="18" charset="-127"/>
              </a:rPr>
              <a:t>PaddlePaddle</a:t>
            </a:r>
            <a:endParaRPr lang="en-US" altLang="ko-KR" sz="2400" dirty="0"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dirty="0">
                <a:latin typeface="Georgia" panose="02040502050405020303" pitchFamily="18" charset="0"/>
                <a:ea typeface="HY헤드라인M" panose="02030600000101010101" pitchFamily="18" charset="-127"/>
              </a:rPr>
              <a:t>Scikit-learn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>
                <a:latin typeface="Georgia" panose="02040502050405020303" pitchFamily="18" charset="0"/>
                <a:ea typeface="HY헤드라인M" panose="02030600000101010101" pitchFamily="18" charset="-127"/>
              </a:rPr>
              <a:t>R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>
                <a:latin typeface="Georgia" panose="02040502050405020303" pitchFamily="18" charset="0"/>
                <a:ea typeface="HY헤드라인M" panose="02030600000101010101" pitchFamily="18" charset="-127"/>
              </a:rPr>
              <a:t>Weka</a:t>
            </a:r>
          </a:p>
        </p:txBody>
      </p:sp>
    </p:spTree>
    <p:extLst>
      <p:ext uri="{BB962C8B-B14F-4D97-AF65-F5344CB8AC3E}">
        <p14:creationId xmlns:p14="http://schemas.microsoft.com/office/powerpoint/2010/main" val="1750885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883EED-E984-4EC0-B6FA-AA28F6A4D1E3}"/>
              </a:ext>
            </a:extLst>
          </p:cNvPr>
          <p:cNvSpPr txBox="1"/>
          <p:nvPr/>
        </p:nvSpPr>
        <p:spPr>
          <a:xfrm>
            <a:off x="345067" y="1027611"/>
            <a:ext cx="45888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Tools for Agile process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MIRO for planning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Figma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 for design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ASANA agile tool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MS project</a:t>
            </a:r>
            <a:b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</a:b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 for project management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https://arxiv.org/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8883EED-E984-4EC0-B6FA-AA28F6A4D1E3}"/>
              </a:ext>
            </a:extLst>
          </p:cNvPr>
          <p:cNvSpPr txBox="1"/>
          <p:nvPr/>
        </p:nvSpPr>
        <p:spPr>
          <a:xfrm>
            <a:off x="5117093" y="1027611"/>
            <a:ext cx="410310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Github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Bitbucket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Google Drive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Baidu Drive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Weiyun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Notion </a:t>
            </a:r>
            <a:b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</a:b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for making notes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Jandi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Slack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43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8883EED-E984-4EC0-B6FA-AA28F6A4D1E3}"/>
              </a:ext>
            </a:extLst>
          </p:cNvPr>
          <p:cNvSpPr txBox="1"/>
          <p:nvPr/>
        </p:nvSpPr>
        <p:spPr>
          <a:xfrm>
            <a:off x="345067" y="1282489"/>
            <a:ext cx="47031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Cloud service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Naver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 Cloud Platform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Kakao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 Cloud Platform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MS Azure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KT Cloud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AWS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Google Cloud Platform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On-premise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Windows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Ubuntu/CentOS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8883EED-E984-4EC0-B6FA-AA28F6A4D1E3}"/>
              </a:ext>
            </a:extLst>
          </p:cNvPr>
          <p:cNvSpPr txBox="1"/>
          <p:nvPr/>
        </p:nvSpPr>
        <p:spPr>
          <a:xfrm>
            <a:off x="5421892" y="1282489"/>
            <a:ext cx="55794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Framework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PyTorch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Tensorflow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Caffe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OpenVino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Language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Python, 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PyQt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C++, C#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Java, JS, node.js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Go, react, PHP</a:t>
            </a:r>
          </a:p>
        </p:txBody>
      </p:sp>
    </p:spTree>
    <p:extLst>
      <p:ext uri="{BB962C8B-B14F-4D97-AF65-F5344CB8AC3E}">
        <p14:creationId xmlns:p14="http://schemas.microsoft.com/office/powerpoint/2010/main" val="340290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3B98F5-A8DA-4528-B58A-A814A9C4431B}"/>
              </a:ext>
            </a:extLst>
          </p:cNvPr>
          <p:cNvSpPr txBox="1"/>
          <p:nvPr/>
        </p:nvSpPr>
        <p:spPr>
          <a:xfrm>
            <a:off x="-13984" y="1028343"/>
            <a:ext cx="9919984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25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Environment setup (local pc)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D3B98F5-A8DA-4528-B58A-A814A9C4431B}"/>
              </a:ext>
            </a:extLst>
          </p:cNvPr>
          <p:cNvSpPr txBox="1"/>
          <p:nvPr/>
        </p:nvSpPr>
        <p:spPr>
          <a:xfrm>
            <a:off x="-13984" y="1677870"/>
            <a:ext cx="9919984" cy="251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Anaconda	</a:t>
            </a:r>
            <a:r>
              <a:rPr lang="en-US" altLang="ko-KR" sz="1625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https://www.anaconda.com/</a:t>
            </a:r>
            <a:endParaRPr lang="en-US" altLang="ko-KR" sz="162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Community</a:t>
            </a:r>
            <a:b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463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https</a:t>
            </a:r>
            <a:r>
              <a:rPr lang="en-US" altLang="ko-KR" sz="1463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://visualstudio.microsoft.com/ko/thank-you-downloading-visual-studio/?sku=Community&amp;rel=16</a:t>
            </a:r>
            <a:endParaRPr lang="en-US" altLang="ko-KR" sz="1463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CUDA, CUDNN</a:t>
            </a:r>
          </a:p>
          <a:p>
            <a:r>
              <a:rPr lang="en-US" altLang="ko-KR" sz="1463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https://developer.nvidia.com/cuda-10.0-download-archive?target_os=Windows&amp;target_arch=x86_64&amp;target_version=10&amp;target_type=exelocal</a:t>
            </a:r>
            <a:endParaRPr lang="en-US" altLang="ko-KR" sz="1463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3B98F5-A8DA-4528-B58A-A814A9C4431B}"/>
              </a:ext>
            </a:extLst>
          </p:cNvPr>
          <p:cNvSpPr txBox="1"/>
          <p:nvPr/>
        </p:nvSpPr>
        <p:spPr>
          <a:xfrm>
            <a:off x="-13984" y="4268670"/>
            <a:ext cx="991998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https://git-scm.com/download/win</a:t>
            </a:r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Docker	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hlinkClick r:id="rId7"/>
              </a:rPr>
              <a:t>https://hub.docker.com/editions/community/docker-ce-desktop-windows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08" y="229327"/>
            <a:ext cx="8543925" cy="315910"/>
          </a:xfrm>
        </p:spPr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827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3B98F5-A8DA-4528-B58A-A814A9C4431B}"/>
              </a:ext>
            </a:extLst>
          </p:cNvPr>
          <p:cNvSpPr txBox="1"/>
          <p:nvPr/>
        </p:nvSpPr>
        <p:spPr>
          <a:xfrm>
            <a:off x="-13984" y="1028343"/>
            <a:ext cx="9919984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25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Environment setup (local pc)</a:t>
            </a: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08" y="229327"/>
            <a:ext cx="8543925" cy="315910"/>
          </a:xfrm>
        </p:spPr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D3B98F5-A8DA-4528-B58A-A814A9C4431B}"/>
              </a:ext>
            </a:extLst>
          </p:cNvPr>
          <p:cNvSpPr txBox="1"/>
          <p:nvPr/>
        </p:nvSpPr>
        <p:spPr>
          <a:xfrm>
            <a:off x="-13984" y="1773120"/>
            <a:ext cx="9919984" cy="184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pyTorch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95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https://pytorch.org/get-started/locally/</a:t>
            </a:r>
            <a:endParaRPr lang="en-US" altLang="ko-KR" sz="19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275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Tensorflow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625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https://www.tensorflow.org/install/gpu?hl=ko</a:t>
            </a:r>
            <a:endParaRPr lang="en-US" altLang="ko-KR" sz="162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275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OpenVino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138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https://docs.openvinotoolkit.org/latest/openvino_docs_install_guides_installing_openvino_windows.html#Install-Core-Components</a:t>
            </a:r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3B98F5-A8DA-4528-B58A-A814A9C4431B}"/>
              </a:ext>
            </a:extLst>
          </p:cNvPr>
          <p:cNvSpPr txBox="1"/>
          <p:nvPr/>
        </p:nvSpPr>
        <p:spPr>
          <a:xfrm>
            <a:off x="-13984" y="3818253"/>
            <a:ext cx="9919984" cy="184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Pycharm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https://pytorch.org/get-started/locally/</a:t>
            </a:r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275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intelliJ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https://www.tensorflow.org/install/gpu?hl=ko</a:t>
            </a:r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275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Vscode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https://code.visualstudio.com/</a:t>
            </a:r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1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3B98F5-A8DA-4528-B58A-A814A9C4431B}"/>
              </a:ext>
            </a:extLst>
          </p:cNvPr>
          <p:cNvSpPr txBox="1"/>
          <p:nvPr/>
        </p:nvSpPr>
        <p:spPr>
          <a:xfrm>
            <a:off x="-13984" y="1028343"/>
            <a:ext cx="9919984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25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Environment setup </a:t>
            </a:r>
            <a:r>
              <a:rPr lang="en-US" altLang="ko-KR" sz="29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(Cloud service, </a:t>
            </a:r>
            <a:r>
              <a:rPr lang="ko-KR" altLang="en-US" sz="29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계정 생성</a:t>
            </a:r>
            <a:r>
              <a:rPr lang="en-US" altLang="ko-KR" sz="29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</a:rPr>
              <a:t>)</a:t>
            </a:r>
            <a:endParaRPr lang="en-US" altLang="ko-KR" sz="2925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08" y="229327"/>
            <a:ext cx="8543925" cy="315910"/>
          </a:xfrm>
        </p:spPr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D3B98F5-A8DA-4528-B58A-A814A9C4431B}"/>
              </a:ext>
            </a:extLst>
          </p:cNvPr>
          <p:cNvSpPr txBox="1"/>
          <p:nvPr/>
        </p:nvSpPr>
        <p:spPr>
          <a:xfrm>
            <a:off x="-13984" y="1773120"/>
            <a:ext cx="9919984" cy="384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COLAB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95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https://colab.research.google.com</a:t>
            </a:r>
            <a:r>
              <a:rPr lang="en-US" altLang="ko-KR" sz="1950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/</a:t>
            </a:r>
            <a:r>
              <a:rPr lang="en-US" altLang="ko-KR" sz="19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(</a:t>
            </a:r>
            <a:r>
              <a:rPr lang="en-US" altLang="ko-KR" sz="195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gmail</a:t>
            </a:r>
            <a:r>
              <a:rPr lang="en-US" altLang="ko-KR" sz="19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9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계정 로그인</a:t>
            </a:r>
            <a:r>
              <a:rPr lang="en-US" altLang="ko-KR" sz="19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endParaRPr lang="en-US" altLang="ko-KR" sz="19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 Cloud 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95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https://cloud.google.com</a:t>
            </a:r>
            <a:r>
              <a:rPr lang="en-US" altLang="ko-KR" sz="1950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/</a:t>
            </a:r>
            <a:r>
              <a:rPr lang="en-US" altLang="ko-KR" sz="19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altLang="ko-KR" sz="19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9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gmail</a:t>
            </a:r>
            <a:r>
              <a:rPr lang="en-US" altLang="ko-KR" sz="19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9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계정 로그인</a:t>
            </a:r>
            <a:r>
              <a:rPr lang="en-US" altLang="ko-KR" sz="19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endParaRPr lang="en-US" altLang="ko-KR" sz="19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AWS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625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https://aws.amazon.com/ko</a:t>
            </a:r>
            <a:r>
              <a:rPr lang="en-US" altLang="ko-KR" sz="1625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/</a:t>
            </a:r>
            <a:endParaRPr lang="en-US" altLang="ko-KR" sz="162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Azure </a:t>
            </a:r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https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://azure.microsoft.com/ko-kr</a:t>
            </a:r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/</a:t>
            </a:r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(MS, Windows </a:t>
            </a:r>
            <a:r>
              <a:rPr lang="ko-KR" altLang="en-US" sz="2275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계정 로그인</a:t>
            </a:r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275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Naver</a:t>
            </a:r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Cloud	</a:t>
            </a:r>
            <a:r>
              <a:rPr lang="en-US" altLang="ko-KR" sz="2275" dirty="0">
                <a:solidFill>
                  <a:schemeClr val="tx1">
                    <a:lumMod val="85000"/>
                    <a:lumOff val="15000"/>
                  </a:schemeClr>
                </a:solidFill>
                <a:hlinkClick r:id="rId7"/>
              </a:rPr>
              <a:t>https://www.ncloud.com</a:t>
            </a:r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7"/>
              </a:rPr>
              <a:t>/</a:t>
            </a:r>
            <a:r>
              <a:rPr lang="en-US" altLang="ko-KR" sz="2275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27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9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85A3088-5198-4625-A74E-060EC28E3810}"/>
              </a:ext>
            </a:extLst>
          </p:cNvPr>
          <p:cNvSpPr txBox="1"/>
          <p:nvPr/>
        </p:nvSpPr>
        <p:spPr>
          <a:xfrm>
            <a:off x="7871853" y="250560"/>
            <a:ext cx="2041062" cy="43088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sz="1100" b="1" spc="-1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산업전문인력</a:t>
            </a:r>
            <a:r>
              <a:rPr lang="en-US" altLang="ko-KR" sz="1100" b="1" spc="-1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AI</a:t>
            </a:r>
            <a:r>
              <a:rPr lang="ko-KR" altLang="en-US" sz="1100" b="1" spc="-1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역량강화</a:t>
            </a:r>
            <a:endParaRPr lang="en-US" altLang="ko-KR" sz="1100" b="1" spc="-1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1100" b="1" spc="-100" dirty="0">
                <a:solidFill>
                  <a:srgbClr val="4BD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중간관리자 과정</a:t>
            </a:r>
            <a:endParaRPr lang="ko-KR" altLang="en-US" sz="1100" b="1" spc="-100" dirty="0">
              <a:solidFill>
                <a:schemeClr val="tx2">
                  <a:lumMod val="40000"/>
                  <a:lumOff val="6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F0AE978-3205-454C-854D-26B8689CC594}"/>
              </a:ext>
            </a:extLst>
          </p:cNvPr>
          <p:cNvSpPr/>
          <p:nvPr/>
        </p:nvSpPr>
        <p:spPr>
          <a:xfrm>
            <a:off x="4101355" y="985682"/>
            <a:ext cx="2838457" cy="592470"/>
          </a:xfrm>
          <a:prstGeom prst="rect">
            <a:avLst/>
          </a:prstGeom>
          <a:noFill/>
        </p:spPr>
        <p:txBody>
          <a:bodyPr wrap="square" lIns="99060" tIns="49530" rIns="99060" bIns="49530">
            <a:spAutoFit/>
          </a:bodyPr>
          <a:lstStyle/>
          <a:p>
            <a:pPr defTabSz="990570" latinLnBrk="1"/>
            <a:r>
              <a:rPr lang="ko-KR" altLang="en-US" sz="3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306CA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</a:t>
            </a:r>
            <a:endParaRPr lang="en-US" altLang="ko-KR" sz="32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306CA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BE50418-F774-46BB-BF76-66756F9AA319}"/>
              </a:ext>
            </a:extLst>
          </p:cNvPr>
          <p:cNvSpPr txBox="1"/>
          <p:nvPr/>
        </p:nvSpPr>
        <p:spPr>
          <a:xfrm>
            <a:off x="4101355" y="1735794"/>
            <a:ext cx="3158162" cy="4370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285742" indent="-285742" algn="just" fontAlgn="base">
              <a:lnSpc>
                <a:spcPct val="160000"/>
              </a:lnSpc>
              <a:defRPr sz="1400" kern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pPr algn="l"/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김희원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BE50418-F774-46BB-BF76-66756F9AA319}"/>
              </a:ext>
            </a:extLst>
          </p:cNvPr>
          <p:cNvSpPr txBox="1"/>
          <p:nvPr/>
        </p:nvSpPr>
        <p:spPr>
          <a:xfrm>
            <a:off x="5462564" y="1722555"/>
            <a:ext cx="3158162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285742" indent="-285742" algn="just" fontAlgn="base">
              <a:lnSpc>
                <a:spcPct val="160000"/>
              </a:lnSpc>
              <a:defRPr sz="1400" kern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pPr algn="l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드림랩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키센스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기술이사</a:t>
            </a:r>
          </a:p>
          <a:p>
            <a:pPr algn="l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스마트시스템연구단 책임연구원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인텔 코리아 부장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/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LG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전자 책임연구원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/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AI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컨설턴트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MBA, PMP, </a:t>
            </a: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애자일코치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hlinkClick r:id="rId2"/>
              </a:rPr>
              <a:t>kimhe1@drimlab.com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/>
            <a:r>
              <a: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hlinkClick r:id="rId3"/>
              </a:rPr>
              <a:t>https://www.linkedin.com/in/heewon-kim-95531724/</a:t>
            </a:r>
            <a:r>
              <a:rPr lang="en-US" altLang="ko-KR" sz="105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3623909" cy="6858000"/>
            <a:chOff x="0" y="0"/>
            <a:chExt cx="3623909" cy="6858000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B1082A7D-9AFC-4841-B85F-A8ABF77010F4}"/>
                </a:ext>
              </a:extLst>
            </p:cNvPr>
            <p:cNvSpPr/>
            <p:nvPr/>
          </p:nvSpPr>
          <p:spPr>
            <a:xfrm>
              <a:off x="3326471" y="0"/>
              <a:ext cx="297438" cy="6858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0" y="0"/>
              <a:ext cx="3309430" cy="6858000"/>
              <a:chOff x="-27926" y="0"/>
              <a:chExt cx="3309430" cy="6858000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4"/>
              <a:srcRect l="4030" r="3283" b="3416"/>
              <a:stretch/>
            </p:blipFill>
            <p:spPr>
              <a:xfrm>
                <a:off x="-27926" y="3661624"/>
                <a:ext cx="3309430" cy="3196376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5"/>
              <a:srcRect l="1083" r="2260"/>
              <a:stretch/>
            </p:blipFill>
            <p:spPr>
              <a:xfrm>
                <a:off x="-27926" y="0"/>
                <a:ext cx="3309430" cy="36785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7285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Data management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01" y="800100"/>
            <a:ext cx="8469136" cy="55768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840" y="6500340"/>
            <a:ext cx="6539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http://www.lghitachi.co.kr/products/iot/lumada/index.jsp</a:t>
            </a:r>
          </a:p>
        </p:txBody>
      </p:sp>
    </p:spTree>
    <p:extLst>
      <p:ext uri="{BB962C8B-B14F-4D97-AF65-F5344CB8AC3E}">
        <p14:creationId xmlns:p14="http://schemas.microsoft.com/office/powerpoint/2010/main" val="2327840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Data management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840" y="6500340"/>
            <a:ext cx="6539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http://www.lghitachi.co.kr/products/iot/lumada/index.jsp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20324" b="6968"/>
          <a:stretch/>
        </p:blipFill>
        <p:spPr>
          <a:xfrm>
            <a:off x="456075" y="923453"/>
            <a:ext cx="8897585" cy="52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3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Data management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" y="1155375"/>
            <a:ext cx="9077325" cy="53883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840" y="6500340"/>
            <a:ext cx="6539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http://www.lghitachi.co.kr/products/iot/lumada/index.jsp</a:t>
            </a:r>
          </a:p>
        </p:txBody>
      </p:sp>
    </p:spTree>
    <p:extLst>
      <p:ext uri="{BB962C8B-B14F-4D97-AF65-F5344CB8AC3E}">
        <p14:creationId xmlns:p14="http://schemas.microsoft.com/office/powerpoint/2010/main" val="913819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Data management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22" y="965200"/>
            <a:ext cx="9344761" cy="55276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840" y="6500340"/>
            <a:ext cx="6539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http://www.lghitachi.co.kr/products/iot/lumada/index.jsp</a:t>
            </a:r>
          </a:p>
        </p:txBody>
      </p:sp>
    </p:spTree>
    <p:extLst>
      <p:ext uri="{BB962C8B-B14F-4D97-AF65-F5344CB8AC3E}">
        <p14:creationId xmlns:p14="http://schemas.microsoft.com/office/powerpoint/2010/main" val="78566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Data management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88668"/>
            <a:ext cx="869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https://aka.ms/iotrefarchitecture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09" y="1021770"/>
            <a:ext cx="9048224" cy="471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5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Data management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88668"/>
            <a:ext cx="869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https://aka.ms/iotrefarchitecture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5" y="923453"/>
            <a:ext cx="9641875" cy="50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77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Data management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88668"/>
            <a:ext cx="869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https://aka.ms/iotrefarchitecture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94" y="765106"/>
            <a:ext cx="8921292" cy="565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57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Data management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88668"/>
            <a:ext cx="869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https://aka.ms/iotrefarchitecture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3" y="812330"/>
            <a:ext cx="9694935" cy="52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54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Data management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88668"/>
            <a:ext cx="869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https://aka.ms/iotrefarchitecture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844828"/>
            <a:ext cx="8281987" cy="56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5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DRIMAES  AI Fleet Management System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BE50418-F774-46BB-BF76-66756F9AA319}"/>
              </a:ext>
            </a:extLst>
          </p:cNvPr>
          <p:cNvSpPr txBox="1"/>
          <p:nvPr/>
        </p:nvSpPr>
        <p:spPr>
          <a:xfrm>
            <a:off x="886774" y="940516"/>
            <a:ext cx="3110164" cy="4370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285742" indent="-285742" algn="just" fontAlgn="base">
              <a:lnSpc>
                <a:spcPct val="160000"/>
              </a:lnSpc>
              <a:defRPr sz="1400" kern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pPr algn="l"/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Hybrid Cloud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기술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Picture 2" descr="Architecture overview of the components for this scen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8" y="1588058"/>
            <a:ext cx="9259665" cy="42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32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</a:t>
            </a:r>
            <a:r>
              <a:rPr lang="ko-KR" altLang="en-US" dirty="0"/>
              <a:t>기반 </a:t>
            </a:r>
            <a:r>
              <a:rPr lang="en-US" altLang="ko-KR" dirty="0"/>
              <a:t>AI </a:t>
            </a:r>
            <a:r>
              <a:rPr lang="ko-KR" altLang="en-US" dirty="0"/>
              <a:t>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https://aws.amazon.com/ko/sagemaker/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8" y="1117963"/>
            <a:ext cx="9848171" cy="52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5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942620"/>
            <a:ext cx="8529637" cy="55962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743943" y="942620"/>
            <a:ext cx="15621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63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1" y="919428"/>
            <a:ext cx="8634412" cy="56194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76703" y="805128"/>
            <a:ext cx="15621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76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08" y="922818"/>
            <a:ext cx="8710612" cy="57986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86675" y="808518"/>
            <a:ext cx="15621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63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26" y="951761"/>
            <a:ext cx="8320087" cy="55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3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6" y="994287"/>
            <a:ext cx="8567737" cy="53620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66612" y="879987"/>
            <a:ext cx="15621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89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46" y="930337"/>
            <a:ext cx="8472487" cy="54260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667625" y="816037"/>
            <a:ext cx="15621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95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667625" y="816037"/>
            <a:ext cx="15621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32" y="1315437"/>
            <a:ext cx="7680304" cy="49384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0146" y="6463024"/>
            <a:ext cx="7891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https://www.kaggle.com/pavansubhasht/ibm-hr-analytics-attrition-dataset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6255" y="816037"/>
            <a:ext cx="7891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48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67625" y="816037"/>
            <a:ext cx="15621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6255" y="816037"/>
            <a:ext cx="7891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,  Time Series Analysis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66255" y="1286892"/>
            <a:ext cx="906347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github.com/DheerajKumar97/BitCoin-Price-Prediction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github.com/abhinavsagar/cryptocurrency-price-prediction</a:t>
            </a:r>
            <a:r>
              <a:rPr lang="en-US" altLang="ko-KR" sz="1600" dirty="0" smtClean="0"/>
              <a:t> 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</a:t>
            </a:r>
            <a:r>
              <a:rPr lang="en-US" altLang="ko-KR" sz="1600" dirty="0" smtClean="0">
                <a:hlinkClick r:id="rId4"/>
              </a:rPr>
              <a:t>github.com/SC4RECOIN/LSTM-Crypto-Price-Prediction</a:t>
            </a:r>
            <a:r>
              <a:rPr lang="en-US" altLang="ko-KR" sz="1600" dirty="0" smtClean="0"/>
              <a:t> 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</a:t>
            </a:r>
            <a:r>
              <a:rPr lang="en-US" altLang="ko-KR" sz="1600" dirty="0" smtClean="0">
                <a:hlinkClick r:id="rId5"/>
              </a:rPr>
              <a:t>github.com/amirrezaeian/Individual-household-electric-power-consumption-Data-Set-</a:t>
            </a:r>
            <a:r>
              <a:rPr lang="en-US" altLang="ko-KR" sz="1600" dirty="0" smtClean="0"/>
              <a:t> </a:t>
            </a:r>
          </a:p>
          <a:p>
            <a:endParaRPr lang="en-US" altLang="ko-KR" sz="1600" dirty="0" smtClean="0"/>
          </a:p>
          <a:p>
            <a:r>
              <a:rPr lang="en-US" altLang="ko-KR" sz="1600" dirty="0">
                <a:hlinkClick r:id="rId6"/>
              </a:rPr>
              <a:t>https://</a:t>
            </a:r>
            <a:r>
              <a:rPr lang="en-US" altLang="ko-KR" sz="1600" dirty="0" smtClean="0">
                <a:hlinkClick r:id="rId6"/>
              </a:rPr>
              <a:t>github.com/AileenNielsen/TimeSeriesAnalysisWithPython</a:t>
            </a:r>
            <a:r>
              <a:rPr lang="en-US" altLang="ko-KR" sz="1600" dirty="0" smtClean="0"/>
              <a:t>  Python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7"/>
              </a:rPr>
              <a:t>https://</a:t>
            </a:r>
            <a:r>
              <a:rPr lang="en-US" altLang="ko-KR" sz="1600" dirty="0" smtClean="0">
                <a:hlinkClick r:id="rId7"/>
              </a:rPr>
              <a:t>github.com/signaflo/java-timeseries</a:t>
            </a:r>
            <a:r>
              <a:rPr lang="en-US" altLang="ko-KR" sz="1600" dirty="0" smtClean="0"/>
              <a:t>  JAVA</a:t>
            </a:r>
            <a:endParaRPr lang="en-US" altLang="ko-KR" sz="1600" dirty="0"/>
          </a:p>
          <a:p>
            <a:r>
              <a:rPr lang="en-US" altLang="ko-KR" sz="1600" dirty="0" smtClean="0"/>
              <a:t> </a:t>
            </a:r>
          </a:p>
          <a:p>
            <a:r>
              <a:rPr lang="en-US" altLang="ko-KR" sz="1600" dirty="0">
                <a:hlinkClick r:id="rId8"/>
              </a:rPr>
              <a:t>https://</a:t>
            </a:r>
            <a:r>
              <a:rPr lang="en-US" altLang="ko-KR" sz="1600" dirty="0" smtClean="0">
                <a:hlinkClick r:id="rId8"/>
              </a:rPr>
              <a:t>github.com/search?l=Java&amp;q=time+series&amp;type=Repositories</a:t>
            </a:r>
            <a:r>
              <a:rPr lang="en-US" altLang="ko-KR" sz="1600" dirty="0" smtClean="0"/>
              <a:t> JAVA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9"/>
              </a:rPr>
              <a:t>https://</a:t>
            </a:r>
            <a:r>
              <a:rPr lang="en-US" altLang="ko-KR" sz="1600" dirty="0" smtClean="0">
                <a:hlinkClick r:id="rId9"/>
              </a:rPr>
              <a:t>github.com/search?l=R&amp;q=time+series&amp;type=Repositories</a:t>
            </a:r>
            <a:r>
              <a:rPr lang="en-US" altLang="ko-KR" sz="1600" dirty="0" smtClean="0"/>
              <a:t>  R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10"/>
              </a:rPr>
              <a:t>https://</a:t>
            </a:r>
            <a:r>
              <a:rPr lang="en-US" altLang="ko-KR" sz="1600" dirty="0" smtClean="0">
                <a:hlinkClick r:id="rId10"/>
              </a:rPr>
              <a:t>github.com/search?l=JavaScript&amp;q=time+series&amp;type=Repositories</a:t>
            </a:r>
            <a:r>
              <a:rPr lang="en-US" altLang="ko-KR" sz="1600" dirty="0" smtClean="0"/>
              <a:t>  JS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11"/>
              </a:rPr>
              <a:t>https://</a:t>
            </a:r>
            <a:r>
              <a:rPr lang="en-US" altLang="ko-KR" sz="1600" dirty="0" smtClean="0">
                <a:hlinkClick r:id="rId11"/>
              </a:rPr>
              <a:t>github.com/search?l=C%2B%2B&amp;q=time+series&amp;type=Repositories</a:t>
            </a:r>
            <a:r>
              <a:rPr lang="en-US" altLang="ko-KR" sz="1600" dirty="0" smtClean="0"/>
              <a:t>  C++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09715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67625" y="816037"/>
            <a:ext cx="15621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6255" y="816037"/>
            <a:ext cx="7891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,  Object Detection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66255" y="1286892"/>
            <a:ext cx="90634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github.com/search?q=object+detection&amp;type=Repositories</a:t>
            </a:r>
            <a:r>
              <a:rPr lang="en-US" altLang="ko-KR" sz="1600" dirty="0" smtClean="0"/>
              <a:t> 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github.com/search?l=Python&amp;q=object+detection&amp;type=Repositories</a:t>
            </a:r>
            <a:r>
              <a:rPr lang="en-US" altLang="ko-KR" sz="1600" dirty="0" smtClean="0"/>
              <a:t>  Python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</a:t>
            </a:r>
            <a:r>
              <a:rPr lang="en-US" altLang="ko-KR" sz="1600" dirty="0" smtClean="0">
                <a:hlinkClick r:id="rId4"/>
              </a:rPr>
              <a:t>github.com/search?l=Jupyter+Notebook&amp;q=object+detection&amp;type=Repositories</a:t>
            </a:r>
            <a:r>
              <a:rPr lang="en-US" altLang="ko-KR" sz="1600" dirty="0" smtClean="0"/>
              <a:t>  </a:t>
            </a:r>
            <a:r>
              <a:rPr lang="en-US" altLang="ko-KR" sz="1600" dirty="0" err="1" smtClean="0"/>
              <a:t>Jupyter</a:t>
            </a:r>
            <a:r>
              <a:rPr lang="en-US" altLang="ko-KR" sz="1600" dirty="0" smtClean="0"/>
              <a:t> 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</a:t>
            </a:r>
            <a:r>
              <a:rPr lang="en-US" altLang="ko-KR" sz="1600" dirty="0" smtClean="0">
                <a:hlinkClick r:id="rId5"/>
              </a:rPr>
              <a:t>github.com/search?l=C%2B%2B&amp;q=object+detection&amp;type=Repositories</a:t>
            </a:r>
            <a:r>
              <a:rPr lang="en-US" altLang="ko-KR" sz="1600" dirty="0" smtClean="0"/>
              <a:t>  C++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</a:t>
            </a:r>
            <a:r>
              <a:rPr lang="en-US" altLang="ko-KR" sz="1600" dirty="0" smtClean="0">
                <a:hlinkClick r:id="rId6"/>
              </a:rPr>
              <a:t>github.com/search?l=Java&amp;q=object+detection&amp;type=Repositories</a:t>
            </a:r>
            <a:r>
              <a:rPr lang="en-US" altLang="ko-KR" sz="1600" dirty="0" smtClean="0"/>
              <a:t>  JAVA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7"/>
              </a:rPr>
              <a:t>https://</a:t>
            </a:r>
            <a:r>
              <a:rPr lang="en-US" altLang="ko-KR" sz="1600" dirty="0" smtClean="0">
                <a:hlinkClick r:id="rId7"/>
              </a:rPr>
              <a:t>github.com/search?l=JavaScript&amp;q=object+detection&amp;type=Repositories</a:t>
            </a:r>
            <a:r>
              <a:rPr lang="en-US" altLang="ko-KR" sz="1600" dirty="0" smtClean="0"/>
              <a:t>  JS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>
                <a:hlinkClick r:id="rId8"/>
              </a:rPr>
              <a:t>https://www.tensorflow.org</a:t>
            </a:r>
            <a:r>
              <a:rPr lang="en-US" altLang="ko-KR" sz="1600" dirty="0" smtClean="0">
                <a:hlinkClick r:id="rId8"/>
              </a:rPr>
              <a:t>/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>
                <a:hlinkClick r:id="rId9"/>
              </a:rPr>
              <a:t>https://</a:t>
            </a:r>
            <a:r>
              <a:rPr lang="en-US" altLang="ko-KR" sz="1600" dirty="0" smtClean="0">
                <a:hlinkClick r:id="rId9"/>
              </a:rPr>
              <a:t>www.tensorflow.org/install/lang_java</a:t>
            </a:r>
            <a:r>
              <a:rPr lang="en-US" altLang="ko-KR" sz="1600" dirty="0" smtClean="0"/>
              <a:t>  JAVA</a:t>
            </a:r>
          </a:p>
          <a:p>
            <a:endParaRPr lang="en-US" altLang="ko-KR" sz="1600" dirty="0"/>
          </a:p>
          <a:p>
            <a:r>
              <a:rPr lang="en-US" altLang="ko-KR" sz="1600" dirty="0">
                <a:hlinkClick r:id="rId10"/>
              </a:rPr>
              <a:t>https://www.docker.com</a:t>
            </a:r>
            <a:r>
              <a:rPr lang="en-US" altLang="ko-KR" sz="1600" dirty="0" smtClean="0">
                <a:hlinkClick r:id="rId10"/>
              </a:rPr>
              <a:t>/</a:t>
            </a:r>
            <a:r>
              <a:rPr lang="en-US" altLang="ko-KR" sz="1600" dirty="0" smtClean="0"/>
              <a:t>  Docker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5936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정보 수집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://www.itfind.or.kr/</a:t>
            </a:r>
            <a:r>
              <a:rPr lang="en-US" altLang="ko-KR" dirty="0"/>
              <a:t> </a:t>
            </a:r>
            <a:r>
              <a:rPr lang="ko-KR" altLang="en-US" dirty="0"/>
              <a:t>지식 포털</a:t>
            </a:r>
            <a:endParaRPr lang="en-US" altLang="ko-KR" dirty="0"/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://www.aihub.or.kr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AI </a:t>
            </a:r>
            <a:r>
              <a:rPr lang="ko-KR" altLang="en-US" dirty="0" smtClean="0"/>
              <a:t>허브</a:t>
            </a:r>
            <a:endParaRPr lang="en-US" altLang="ko-KR" dirty="0" smtClean="0"/>
          </a:p>
          <a:p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://www.data.go.kr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공공 데이터 </a:t>
            </a:r>
            <a:r>
              <a:rPr lang="ko-KR" altLang="en-US" dirty="0" smtClean="0"/>
              <a:t>포털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www.k-startup.go.kr/main.do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창업 지원 포털</a:t>
            </a:r>
            <a:endParaRPr lang="en-US" altLang="ko-KR" dirty="0" smtClean="0"/>
          </a:p>
          <a:p>
            <a:r>
              <a:rPr lang="en-US" altLang="ko-KR" dirty="0" smtClean="0">
                <a:hlinkClick r:id="rId6"/>
              </a:rPr>
              <a:t>http</a:t>
            </a:r>
            <a:r>
              <a:rPr lang="en-US" altLang="ko-KR" dirty="0">
                <a:hlinkClick r:id="rId6"/>
              </a:rPr>
              <a:t>://www.bizinfo.go.kr</a:t>
            </a:r>
            <a:r>
              <a:rPr lang="en-US" altLang="ko-KR" dirty="0" smtClean="0">
                <a:hlinkClick r:id="rId6"/>
              </a:rPr>
              <a:t>/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사업 정보</a:t>
            </a:r>
            <a:endParaRPr lang="en-US" altLang="ko-KR" dirty="0" smtClean="0"/>
          </a:p>
          <a:p>
            <a:r>
              <a:rPr lang="en-US" altLang="ko-KR" dirty="0">
                <a:hlinkClick r:id="rId7"/>
              </a:rPr>
              <a:t>https://</a:t>
            </a:r>
            <a:r>
              <a:rPr lang="en-US" altLang="ko-KR" dirty="0" smtClean="0">
                <a:hlinkClick r:id="rId7"/>
              </a:rPr>
              <a:t>www.ntis.go.kr/rndgate/eg/un/ra/mng.do</a:t>
            </a:r>
            <a:r>
              <a:rPr lang="en-US" altLang="ko-KR" dirty="0" smtClean="0"/>
              <a:t> </a:t>
            </a:r>
            <a:r>
              <a:rPr lang="ko-KR" altLang="en-US" dirty="0" smtClean="0"/>
              <a:t>국가 </a:t>
            </a:r>
            <a:r>
              <a:rPr lang="en-US" altLang="ko-KR" dirty="0" smtClean="0"/>
              <a:t>R&amp;D </a:t>
            </a:r>
            <a:r>
              <a:rPr lang="ko-KR" altLang="en-US" dirty="0" smtClean="0"/>
              <a:t>통합 공고</a:t>
            </a:r>
            <a:endParaRPr lang="en-US" altLang="ko-KR" dirty="0" smtClean="0"/>
          </a:p>
          <a:p>
            <a:r>
              <a:rPr lang="en-US" altLang="ko-KR" dirty="0">
                <a:hlinkClick r:id="rId8"/>
              </a:rPr>
              <a:t>https://www.etnews.com</a:t>
            </a:r>
            <a:r>
              <a:rPr lang="en-US" altLang="ko-KR" dirty="0" smtClean="0">
                <a:hlinkClick r:id="rId8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전자 신문</a:t>
            </a:r>
            <a:endParaRPr lang="en-US" altLang="ko-KR" dirty="0" smtClean="0"/>
          </a:p>
          <a:p>
            <a:r>
              <a:rPr lang="en-US" altLang="ko-KR" dirty="0">
                <a:hlinkClick r:id="rId9"/>
              </a:rPr>
              <a:t>http://www.aitimes.kr</a:t>
            </a:r>
            <a:r>
              <a:rPr lang="en-US" altLang="ko-KR" dirty="0" smtClean="0">
                <a:hlinkClick r:id="rId9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인공 지능 신문</a:t>
            </a:r>
            <a:endParaRPr lang="en-US" altLang="ko-KR" dirty="0" smtClean="0"/>
          </a:p>
          <a:p>
            <a:r>
              <a:rPr lang="en-US" altLang="ko-KR" dirty="0" smtClean="0">
                <a:hlinkClick r:id="rId10"/>
              </a:rPr>
              <a:t>https</a:t>
            </a:r>
            <a:r>
              <a:rPr lang="en-US" altLang="ko-KR" dirty="0">
                <a:hlinkClick r:id="rId10"/>
              </a:rPr>
              <a:t>://arxiv.org</a:t>
            </a:r>
            <a:r>
              <a:rPr lang="en-US" altLang="ko-KR" dirty="0" smtClean="0">
                <a:hlinkClick r:id="rId10"/>
              </a:rPr>
              <a:t>/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arxiv</a:t>
            </a:r>
            <a:r>
              <a:rPr lang="en-US" altLang="ko-KR" dirty="0" smtClean="0"/>
              <a:t> </a:t>
            </a:r>
            <a:r>
              <a:rPr lang="ko-KR" altLang="en-US" dirty="0" smtClean="0"/>
              <a:t>논문 검색</a:t>
            </a:r>
            <a:endParaRPr lang="en-US" altLang="ko-KR" dirty="0" smtClean="0"/>
          </a:p>
          <a:p>
            <a:r>
              <a:rPr lang="en-US" altLang="ko-KR" dirty="0">
                <a:hlinkClick r:id="rId11"/>
              </a:rPr>
              <a:t>https://www.slideshare.net/</a:t>
            </a:r>
            <a:r>
              <a:rPr lang="en-US" altLang="ko-KR" dirty="0"/>
              <a:t> </a:t>
            </a:r>
            <a:r>
              <a:rPr lang="ko-KR" altLang="en-US" dirty="0"/>
              <a:t>슬라이드 </a:t>
            </a:r>
            <a:r>
              <a:rPr lang="ko-KR" altLang="en-US" dirty="0" err="1"/>
              <a:t>쉐어</a:t>
            </a:r>
            <a:endParaRPr lang="en-US" altLang="ko-KR" dirty="0"/>
          </a:p>
          <a:p>
            <a:r>
              <a:rPr lang="ko-KR" altLang="en-US" dirty="0" smtClean="0"/>
              <a:t>키워드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검색</a:t>
            </a:r>
            <a:endParaRPr lang="en-US" altLang="ko-KR" dirty="0" smtClean="0"/>
          </a:p>
          <a:p>
            <a:r>
              <a:rPr lang="ko-KR" altLang="en-US" dirty="0" err="1" smtClean="0"/>
              <a:t>유투브</a:t>
            </a:r>
            <a:r>
              <a:rPr lang="ko-KR" altLang="en-US" dirty="0" smtClean="0"/>
              <a:t> 검색</a:t>
            </a:r>
            <a:endParaRPr lang="en-US" altLang="ko-KR" dirty="0" smtClean="0"/>
          </a:p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키워드 검색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hlinkClick r:id="rId12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03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</a:t>
            </a:r>
            <a:r>
              <a:rPr lang="ko-KR" altLang="en-US" dirty="0"/>
              <a:t>기반 </a:t>
            </a:r>
            <a:r>
              <a:rPr lang="en-US" altLang="ko-KR" dirty="0"/>
              <a:t>AI </a:t>
            </a:r>
            <a:r>
              <a:rPr lang="ko-KR" altLang="en-US" dirty="0"/>
              <a:t>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https://www.ncloud.com/product/aiService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334" y="726316"/>
            <a:ext cx="6643012" cy="56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10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Facebook Groups</a:t>
            </a:r>
            <a:endParaRPr lang="en-US" altLang="ko-KR" dirty="0" smtClean="0">
              <a:hlinkClick r:id="rId2"/>
            </a:endParaRPr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://www.facebook.com/groups/TensorFlowKR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 </a:t>
            </a:r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://www.facebook.com/groups/slamkr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https://www.facebook.com/groups/JUGFK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https://www.facebook.com/groups/datacommunity</a:t>
            </a:r>
            <a:r>
              <a:rPr lang="en-US" altLang="ko-KR" dirty="0" smtClean="0">
                <a:hlinkClick r:id="rId5"/>
              </a:rPr>
              <a:t>/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www.facebook.com/groups/ideaplan/</a:t>
            </a:r>
            <a:endParaRPr lang="en-US" altLang="ko-KR" dirty="0" smtClean="0"/>
          </a:p>
          <a:p>
            <a:r>
              <a:rPr lang="en-US" altLang="ko-KR" dirty="0">
                <a:hlinkClick r:id="rId7"/>
              </a:rPr>
              <a:t>https://www.facebook.com/groups/1002540100134388</a:t>
            </a:r>
            <a:r>
              <a:rPr lang="en-US" altLang="ko-KR" dirty="0" smtClean="0">
                <a:hlinkClick r:id="rId7"/>
              </a:rPr>
              <a:t>/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YouTube</a:t>
            </a:r>
          </a:p>
          <a:p>
            <a:r>
              <a:rPr lang="en-US" altLang="ko-KR" dirty="0">
                <a:hlinkClick r:id="rId8"/>
              </a:rPr>
              <a:t>https://</a:t>
            </a:r>
            <a:r>
              <a:rPr lang="en-US" altLang="ko-KR" dirty="0" smtClean="0">
                <a:hlinkClick r:id="rId8"/>
              </a:rPr>
              <a:t>www.youtube.com/channel/UCQ2DWm5Md16Dc3xRwwhVE7Q</a:t>
            </a:r>
            <a:r>
              <a:rPr lang="en-US" altLang="ko-KR" dirty="0" smtClean="0"/>
              <a:t>   </a:t>
            </a:r>
            <a:r>
              <a:rPr lang="en-US" altLang="ko-KR" dirty="0"/>
              <a:t>EO</a:t>
            </a:r>
            <a:endParaRPr lang="en-US" altLang="ko-KR" dirty="0">
              <a:hlinkClick r:id="rId9"/>
            </a:endParaRPr>
          </a:p>
          <a:p>
            <a:r>
              <a:rPr lang="en-US" altLang="ko-KR" dirty="0">
                <a:hlinkClick r:id="rId10"/>
              </a:rPr>
              <a:t>https://</a:t>
            </a:r>
            <a:r>
              <a:rPr lang="en-US" altLang="ko-KR" dirty="0" smtClean="0">
                <a:hlinkClick r:id="rId10"/>
              </a:rPr>
              <a:t>www.youtube.com/user/Talkitonair</a:t>
            </a:r>
            <a:r>
              <a:rPr lang="en-US" altLang="ko-KR" dirty="0" smtClean="0"/>
              <a:t> Talk IT</a:t>
            </a:r>
          </a:p>
          <a:p>
            <a:r>
              <a:rPr lang="en-US" altLang="ko-KR" dirty="0" smtClean="0">
                <a:hlinkClick r:id="rId11"/>
              </a:rPr>
              <a:t>https</a:t>
            </a:r>
            <a:r>
              <a:rPr lang="en-US" altLang="ko-KR" dirty="0">
                <a:hlinkClick r:id="rId11"/>
              </a:rPr>
              <a:t>://</a:t>
            </a:r>
            <a:r>
              <a:rPr lang="en-US" altLang="ko-KR" dirty="0" smtClean="0">
                <a:hlinkClick r:id="rId11"/>
              </a:rPr>
              <a:t>www.youtube.com/c/LearnOpenCV</a:t>
            </a:r>
            <a:r>
              <a:rPr lang="en-US" altLang="ko-KR" dirty="0" smtClean="0"/>
              <a:t>  </a:t>
            </a:r>
            <a:r>
              <a:rPr lang="ko-KR" altLang="en-US" dirty="0" smtClean="0"/>
              <a:t>영상처리</a:t>
            </a:r>
            <a:endParaRPr lang="en-US" altLang="ko-KR" dirty="0" smtClean="0"/>
          </a:p>
          <a:p>
            <a:r>
              <a:rPr lang="en-US" altLang="ko-KR" dirty="0">
                <a:hlinkClick r:id="rId12"/>
              </a:rPr>
              <a:t>https://</a:t>
            </a:r>
            <a:r>
              <a:rPr lang="en-US" altLang="ko-KR" dirty="0" smtClean="0">
                <a:hlinkClick r:id="rId12"/>
              </a:rPr>
              <a:t>www.youtube.com/channel/UCe04fi-5jkRnSx7aEUAEisQ</a:t>
            </a:r>
            <a:r>
              <a:rPr lang="en-US" altLang="ko-KR" dirty="0" smtClean="0"/>
              <a:t>  pickit3d</a:t>
            </a:r>
          </a:p>
          <a:p>
            <a:r>
              <a:rPr lang="en-US" altLang="ko-KR" dirty="0">
                <a:hlinkClick r:id="rId13"/>
              </a:rPr>
              <a:t>https://</a:t>
            </a:r>
            <a:r>
              <a:rPr lang="en-US" altLang="ko-KR" dirty="0" smtClean="0">
                <a:hlinkClick r:id="rId13"/>
              </a:rPr>
              <a:t>www.youtube.com/user/egoing2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생활코딩</a:t>
            </a:r>
            <a:endParaRPr lang="en-US" altLang="ko-KR" dirty="0"/>
          </a:p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571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온라인 학습</a:t>
            </a:r>
            <a:r>
              <a:rPr lang="en-US" altLang="ko-KR" dirty="0" smtClean="0"/>
              <a:t>/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://www.mooc.org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MOOC</a:t>
            </a:r>
          </a:p>
          <a:p>
            <a:r>
              <a:rPr lang="en-US" altLang="ko-KR" dirty="0">
                <a:hlinkClick r:id="rId3"/>
              </a:rPr>
              <a:t>http://www.kmooc.kr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K-MOOC</a:t>
            </a:r>
          </a:p>
          <a:p>
            <a:r>
              <a:rPr lang="en-US" altLang="ko-KR" dirty="0">
                <a:hlinkClick r:id="rId4"/>
              </a:rPr>
              <a:t>http://www.gseek.or.kr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지식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https://www.coursera.org</a:t>
            </a:r>
            <a:r>
              <a:rPr lang="en-US" altLang="ko-KR" dirty="0" smtClean="0">
                <a:hlinkClick r:id="rId5"/>
              </a:rPr>
              <a:t>/</a:t>
            </a:r>
            <a:r>
              <a:rPr lang="en-US" altLang="ko-KR" dirty="0" smtClean="0"/>
              <a:t> Coursera</a:t>
            </a:r>
          </a:p>
          <a:p>
            <a:r>
              <a:rPr lang="en-US" altLang="ko-KR" dirty="0">
                <a:hlinkClick r:id="rId6"/>
              </a:rPr>
              <a:t>https://www.khanacademy.org</a:t>
            </a:r>
            <a:r>
              <a:rPr lang="en-US" altLang="ko-KR" dirty="0" smtClean="0">
                <a:hlinkClick r:id="rId6"/>
              </a:rPr>
              <a:t>/</a:t>
            </a:r>
            <a:r>
              <a:rPr lang="en-US" altLang="ko-KR" dirty="0" smtClean="0"/>
              <a:t> KHAN Academy</a:t>
            </a:r>
          </a:p>
          <a:p>
            <a:r>
              <a:rPr lang="en-US" altLang="ko-KR" dirty="0">
                <a:hlinkClick r:id="rId7"/>
              </a:rPr>
              <a:t>http://udacity.com</a:t>
            </a:r>
            <a:r>
              <a:rPr lang="en-US" altLang="ko-KR" dirty="0" smtClean="0">
                <a:hlinkClick r:id="rId7"/>
              </a:rPr>
              <a:t>/</a:t>
            </a:r>
            <a:r>
              <a:rPr lang="en-US" altLang="ko-KR" dirty="0" smtClean="0"/>
              <a:t> UDACITY</a:t>
            </a:r>
          </a:p>
          <a:p>
            <a:r>
              <a:rPr lang="en-US" altLang="ko-KR" dirty="0">
                <a:hlinkClick r:id="rId8"/>
              </a:rPr>
              <a:t>http://udemy.com</a:t>
            </a:r>
            <a:r>
              <a:rPr lang="en-US" altLang="ko-KR" dirty="0" smtClean="0">
                <a:hlinkClick r:id="rId8"/>
              </a:rPr>
              <a:t>/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Udemy</a:t>
            </a:r>
            <a:endParaRPr lang="en-US" altLang="ko-KR" dirty="0" smtClean="0"/>
          </a:p>
          <a:p>
            <a:r>
              <a:rPr lang="en-US" altLang="ko-KR" dirty="0">
                <a:hlinkClick r:id="rId9"/>
              </a:rPr>
              <a:t>https://www.edwith.org</a:t>
            </a:r>
            <a:r>
              <a:rPr lang="en-US" altLang="ko-KR" dirty="0" smtClean="0">
                <a:hlinkClick r:id="rId9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에드위드</a:t>
            </a:r>
            <a:endParaRPr lang="en-US" altLang="ko-KR" dirty="0" smtClean="0"/>
          </a:p>
          <a:p>
            <a:r>
              <a:rPr lang="en-US" altLang="ko-KR" dirty="0">
                <a:hlinkClick r:id="rId10"/>
              </a:rPr>
              <a:t>https://</a:t>
            </a:r>
            <a:r>
              <a:rPr lang="en-US" altLang="ko-KR" dirty="0" smtClean="0">
                <a:hlinkClick r:id="rId10"/>
              </a:rPr>
              <a:t>opentutorials.org/course/1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생활코딩</a:t>
            </a:r>
            <a:endParaRPr lang="en-US" altLang="ko-KR" dirty="0" smtClean="0"/>
          </a:p>
          <a:p>
            <a:r>
              <a:rPr lang="en-US" altLang="ko-KR" dirty="0">
                <a:hlinkClick r:id="rId11"/>
              </a:rPr>
              <a:t>https://www.fastcampus.co.kr</a:t>
            </a:r>
            <a:r>
              <a:rPr lang="en-US" altLang="ko-KR" dirty="0" smtClean="0">
                <a:hlinkClick r:id="rId11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패스트캠퍼스</a:t>
            </a:r>
            <a:endParaRPr lang="en-US" altLang="ko-KR" dirty="0" smtClean="0"/>
          </a:p>
          <a:p>
            <a:r>
              <a:rPr lang="en-US" altLang="ko-KR" dirty="0">
                <a:hlinkClick r:id="rId12"/>
              </a:rPr>
              <a:t>https://www.inflearn.com</a:t>
            </a:r>
            <a:r>
              <a:rPr lang="en-US" altLang="ko-KR" dirty="0" smtClean="0">
                <a:hlinkClick r:id="rId1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인프런</a:t>
            </a:r>
            <a:endParaRPr lang="en-US" altLang="ko-KR" dirty="0" smtClean="0"/>
          </a:p>
          <a:p>
            <a:r>
              <a:rPr lang="en-US" altLang="ko-KR" dirty="0" smtClean="0">
                <a:hlinkClick r:id="rId13"/>
              </a:rPr>
              <a:t>https</a:t>
            </a:r>
            <a:r>
              <a:rPr lang="en-US" altLang="ko-KR" dirty="0">
                <a:hlinkClick r:id="rId13"/>
              </a:rPr>
              <a:t>://</a:t>
            </a:r>
            <a:r>
              <a:rPr lang="en-US" altLang="ko-KR" dirty="0" smtClean="0">
                <a:hlinkClick r:id="rId13"/>
              </a:rPr>
              <a:t>www.k-startup.go.kr/main.do</a:t>
            </a:r>
            <a:r>
              <a:rPr lang="en-US" altLang="ko-KR" dirty="0" smtClean="0"/>
              <a:t> K-Startup</a:t>
            </a:r>
          </a:p>
          <a:p>
            <a:r>
              <a:rPr lang="en-US" altLang="ko-KR" dirty="0">
                <a:hlinkClick r:id="rId14"/>
              </a:rPr>
              <a:t>http://www.bizinfo.go.kr</a:t>
            </a:r>
            <a:r>
              <a:rPr lang="en-US" altLang="ko-KR" dirty="0" smtClean="0">
                <a:hlinkClick r:id="rId14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비즈인포</a:t>
            </a:r>
            <a:endParaRPr lang="en-US" altLang="ko-KR" dirty="0" smtClean="0"/>
          </a:p>
          <a:p>
            <a:r>
              <a:rPr lang="en-US" altLang="ko-KR" dirty="0">
                <a:hlinkClick r:id="rId15"/>
              </a:rPr>
              <a:t>https://10times.com</a:t>
            </a:r>
            <a:r>
              <a:rPr lang="en-US" altLang="ko-KR" dirty="0" smtClean="0">
                <a:hlinkClick r:id="rId15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전시회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hlinkClick r:id="rId16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24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Maker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www.devicemart.co.kr</a:t>
            </a:r>
            <a:r>
              <a:rPr lang="en-US" altLang="ko-KR" dirty="0" smtClean="0"/>
              <a:t>  </a:t>
            </a:r>
            <a:r>
              <a:rPr lang="ko-KR" altLang="en-US" dirty="0" smtClean="0"/>
              <a:t>디바이스 마트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https://kr.mouser.com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마우저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https://www.makeall.com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메이크올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https://developer.nvidia.com</a:t>
            </a:r>
            <a:r>
              <a:rPr lang="en-US" altLang="ko-KR" dirty="0" smtClean="0">
                <a:hlinkClick r:id="rId5"/>
              </a:rPr>
              <a:t>/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Nvidia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개발자</a:t>
            </a:r>
            <a:endParaRPr lang="en-US" altLang="ko-KR" dirty="0" smtClean="0"/>
          </a:p>
          <a:p>
            <a:r>
              <a:rPr lang="en-US" altLang="ko-KR" dirty="0">
                <a:hlinkClick r:id="rId6"/>
              </a:rPr>
              <a:t>https://www.dfrobot.com</a:t>
            </a:r>
            <a:r>
              <a:rPr lang="en-US" altLang="ko-KR" dirty="0" smtClean="0">
                <a:hlinkClick r:id="rId6"/>
              </a:rPr>
              <a:t>/</a:t>
            </a:r>
            <a:r>
              <a:rPr lang="en-US" altLang="ko-KR" dirty="0"/>
              <a:t> </a:t>
            </a:r>
            <a:r>
              <a:rPr lang="en-US" altLang="ko-KR" dirty="0" smtClean="0"/>
              <a:t>DF</a:t>
            </a:r>
            <a:r>
              <a:rPr lang="ko-KR" altLang="en-US" dirty="0" smtClean="0"/>
              <a:t>로봇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https://dacon.io</a:t>
            </a:r>
            <a:r>
              <a:rPr lang="en-US" altLang="ko-KR" dirty="0" smtClean="0">
                <a:hlinkClick r:id="rId7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경진대회</a:t>
            </a:r>
            <a:endParaRPr lang="en-US" altLang="ko-KR" dirty="0" smtClean="0"/>
          </a:p>
          <a:p>
            <a:r>
              <a:rPr lang="en-US" altLang="ko-KR" dirty="0">
                <a:hlinkClick r:id="rId8"/>
              </a:rPr>
              <a:t>http://aifactory.space</a:t>
            </a:r>
            <a:r>
              <a:rPr lang="en-US" altLang="ko-KR" dirty="0" smtClean="0">
                <a:hlinkClick r:id="rId8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경진대회</a:t>
            </a:r>
            <a:endParaRPr lang="en-US" altLang="ko-KR" dirty="0" smtClean="0"/>
          </a:p>
          <a:p>
            <a:r>
              <a:rPr lang="en-US" altLang="ko-KR" dirty="0">
                <a:hlinkClick r:id="rId9"/>
              </a:rPr>
              <a:t>https://www.kaggle.com</a:t>
            </a:r>
            <a:r>
              <a:rPr lang="en-US" altLang="ko-KR" dirty="0" smtClean="0">
                <a:hlinkClick r:id="rId9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경진대회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hlinkClick r:id="rId1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437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 Device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https://github.com/mahendrabairagi/AWS_ML_At_Edge_With_NVIDIA_Jetson_Nano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281112"/>
            <a:ext cx="907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64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OpenBot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840" y="6519446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https://www.openbot.org/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709612"/>
            <a:ext cx="92202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OpenBot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https://arxiv.org/abs/2008.10631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852487"/>
            <a:ext cx="8953500" cy="51530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840" y="6187075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https://www.youtube.com/watch?v=qc8hFLyWDOM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9977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OpenBot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840" y="6519446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https://www.youtube.com/watch?v=qc8hFLyWDOM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38237"/>
            <a:ext cx="80581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73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OpenBot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https://github.com/intel-isl/OpenBot/blob/master/body/README.md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071562"/>
            <a:ext cx="83153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</a:t>
            </a:r>
            <a:r>
              <a:rPr lang="ko-KR" altLang="en-US" dirty="0">
                <a:hlinkClick r:id="rId2"/>
              </a:rPr>
              <a:t>://www.kosmia.or.kr/download/20191002/[T4].</a:t>
            </a:r>
            <a:r>
              <a:rPr lang="ko-KR" altLang="en-US" dirty="0" smtClean="0">
                <a:hlinkClick r:id="rId2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50" y="939800"/>
            <a:ext cx="9410050" cy="52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4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0" y="977900"/>
            <a:ext cx="9567727" cy="5346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5548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vs Edge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https://www.drimaes.com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-52763" t="11866" r="52763" b="3026"/>
          <a:stretch/>
        </p:blipFill>
        <p:spPr>
          <a:xfrm>
            <a:off x="139360" y="1820349"/>
            <a:ext cx="9325434" cy="4081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1644" t="14892"/>
          <a:stretch/>
        </p:blipFill>
        <p:spPr>
          <a:xfrm>
            <a:off x="539404" y="1742354"/>
            <a:ext cx="4509416" cy="40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00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0" y="927100"/>
            <a:ext cx="9691688" cy="53593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49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0" y="901700"/>
            <a:ext cx="9559094" cy="5410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342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2" y="914400"/>
            <a:ext cx="9471191" cy="545840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24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5" y="1079500"/>
            <a:ext cx="9511691" cy="51117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165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4" y="939800"/>
            <a:ext cx="9349857" cy="51370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225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0" y="990600"/>
            <a:ext cx="9637712" cy="52054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27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08" y="1358901"/>
            <a:ext cx="9374187" cy="460692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531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08" y="952500"/>
            <a:ext cx="9383782" cy="48514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603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1" y="1195032"/>
            <a:ext cx="9321150" cy="43802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17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r="52058"/>
          <a:stretch/>
        </p:blipFill>
        <p:spPr>
          <a:xfrm>
            <a:off x="337008" y="820737"/>
            <a:ext cx="9416592" cy="553727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51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Hybrid Cloud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https://docs.microsoft.com/en-us/azure/architecture/</a:t>
            </a:r>
            <a:endParaRPr lang="ko-KR" altLang="en-US" sz="1600" dirty="0"/>
          </a:p>
        </p:txBody>
      </p:sp>
      <p:pic>
        <p:nvPicPr>
          <p:cNvPr id="84994" name="Picture 2" descr="Architecture overview of the components for this scen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7" y="1495750"/>
            <a:ext cx="9259665" cy="410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998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47946" t="308" r="-71" b="-308"/>
          <a:stretch/>
        </p:blipFill>
        <p:spPr>
          <a:xfrm>
            <a:off x="711200" y="908826"/>
            <a:ext cx="8699175" cy="552904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017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9360"/>
          <a:stretch/>
        </p:blipFill>
        <p:spPr>
          <a:xfrm>
            <a:off x="280570" y="990600"/>
            <a:ext cx="9625430" cy="52310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5444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9360"/>
          <a:stretch/>
        </p:blipFill>
        <p:spPr>
          <a:xfrm>
            <a:off x="177320" y="894319"/>
            <a:ext cx="6052222" cy="44618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50840"/>
          <a:stretch/>
        </p:blipFill>
        <p:spPr>
          <a:xfrm>
            <a:off x="6071859" y="3454400"/>
            <a:ext cx="3694441" cy="28056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6588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0" y="978785"/>
            <a:ext cx="9664050" cy="53181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</a:t>
            </a:r>
            <a:r>
              <a:rPr lang="ko-KR" altLang="en-US" dirty="0">
                <a:hlinkClick r:id="rId3"/>
              </a:rPr>
              <a:t>://www.kosmia.or.kr/download/20191002/[T4].</a:t>
            </a:r>
            <a:r>
              <a:rPr lang="ko-KR" altLang="en-US" dirty="0" smtClean="0">
                <a:hlinkClick r:id="rId3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8565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4030" r="3283" b="3416"/>
          <a:stretch/>
        </p:blipFill>
        <p:spPr>
          <a:xfrm>
            <a:off x="5311003" y="2286000"/>
            <a:ext cx="4180304" cy="4037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083" r="2260"/>
          <a:stretch/>
        </p:blipFill>
        <p:spPr>
          <a:xfrm>
            <a:off x="337009" y="1569473"/>
            <a:ext cx="4318968" cy="48006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289599" y="838978"/>
            <a:ext cx="895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Edge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066872" y="838978"/>
            <a:ext cx="895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Cloud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122868" y="803850"/>
            <a:ext cx="2006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스마트폰에서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앱 쓰듯이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7008" y="1569473"/>
            <a:ext cx="3124649" cy="623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11003" y="2327782"/>
            <a:ext cx="3002573" cy="555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436859" y="1233974"/>
            <a:ext cx="2006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모델 개발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521444" y="1181480"/>
            <a:ext cx="2246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mtClean="0"/>
              <a:t>현장에서 모델 사용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6437868"/>
            <a:ext cx="8927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</a:t>
            </a:r>
            <a:r>
              <a:rPr lang="ko-KR" altLang="en-US" dirty="0">
                <a:hlinkClick r:id="rId4"/>
              </a:rPr>
              <a:t>://www.kosmia.or.kr/download/20191002/[T4].</a:t>
            </a:r>
            <a:r>
              <a:rPr lang="ko-KR" altLang="en-US" dirty="0" smtClean="0">
                <a:hlinkClick r:id="rId4"/>
              </a:rPr>
              <a:t>pdf</a:t>
            </a:r>
            <a:r>
              <a:rPr lang="ko-KR" altLang="en-US" dirty="0" smtClean="0"/>
              <a:t>  </a:t>
            </a:r>
            <a:r>
              <a:rPr lang="ko-KR" altLang="en-US" dirty="0"/>
              <a:t>철강 업종의 </a:t>
            </a:r>
            <a:r>
              <a:rPr lang="en-US" altLang="ko-KR" dirty="0"/>
              <a:t>AI</a:t>
            </a:r>
            <a:r>
              <a:rPr lang="ko-KR" altLang="en-US" dirty="0"/>
              <a:t>활용 사례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406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B4E0FB8-2CF9-43FE-9632-37437980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2"/>
            <a:ext cx="9906000" cy="33128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B3F542-BD86-43D3-9BD7-4A7B2C3FA038}"/>
              </a:ext>
            </a:extLst>
          </p:cNvPr>
          <p:cNvSpPr txBox="1"/>
          <p:nvPr/>
        </p:nvSpPr>
        <p:spPr>
          <a:xfrm>
            <a:off x="1174283" y="2845690"/>
            <a:ext cx="2996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산업분야 </a:t>
            </a:r>
            <a:r>
              <a:rPr lang="en-US" altLang="ko-K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전자기기개발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E03F48C-5D27-406B-8D40-A48C27788876}"/>
              </a:ext>
            </a:extLst>
          </p:cNvPr>
          <p:cNvSpPr/>
          <p:nvPr/>
        </p:nvSpPr>
        <p:spPr>
          <a:xfrm>
            <a:off x="0" y="2578684"/>
            <a:ext cx="9905999" cy="11366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48AEA70-C739-4C96-84E0-43811F2568A4}"/>
              </a:ext>
            </a:extLst>
          </p:cNvPr>
          <p:cNvSpPr txBox="1"/>
          <p:nvPr/>
        </p:nvSpPr>
        <p:spPr>
          <a:xfrm>
            <a:off x="118407" y="2875039"/>
            <a:ext cx="96691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BE50418-F774-46BB-BF76-66756F9AA319}"/>
              </a:ext>
            </a:extLst>
          </p:cNvPr>
          <p:cNvSpPr txBox="1"/>
          <p:nvPr/>
        </p:nvSpPr>
        <p:spPr>
          <a:xfrm>
            <a:off x="2672449" y="4687203"/>
            <a:ext cx="5505450" cy="7817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285742" indent="-285742" algn="just" fontAlgn="base">
              <a:lnSpc>
                <a:spcPct val="160000"/>
              </a:lnSpc>
              <a:defRPr sz="1400" kern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pPr algn="l"/>
            <a:r>
              <a:rPr lang="ko-KR" altLang="en-US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김희원 </a:t>
            </a:r>
            <a:r>
              <a:rPr lang="en-US" altLang="ko-KR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hlinkClick r:id="rId3"/>
              </a:rPr>
              <a:t>kimhe1@drimlab.com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/>
            <a:r>
              <a:rPr lang="en-US" altLang="ko-KR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hlinkClick r:id="rId4"/>
              </a:rPr>
              <a:t>https://www.linkedin.com/in/heewon-kim-95531724/</a:t>
            </a:r>
            <a:endParaRPr lang="en-US" altLang="ko-KR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15" y="-20132"/>
            <a:ext cx="5000942" cy="2719966"/>
          </a:xfrm>
          <a:prstGeom prst="rect">
            <a:avLst/>
          </a:prstGeom>
        </p:spPr>
      </p:pic>
      <p:pic>
        <p:nvPicPr>
          <p:cNvPr id="10" name="Picture 6" descr="IoT - Ind40 - Smart Facto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028" y="6630"/>
            <a:ext cx="4907972" cy="27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4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 – Agile Process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687" y="858836"/>
            <a:ext cx="1446213" cy="15414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287" y="846137"/>
            <a:ext cx="1420813" cy="7794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4351" t="18016" r="15615" b="6374"/>
          <a:stretch/>
        </p:blipFill>
        <p:spPr>
          <a:xfrm>
            <a:off x="787400" y="772512"/>
            <a:ext cx="8318500" cy="588141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www.drimaes.com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274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 - PMBOK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687" y="858836"/>
            <a:ext cx="1446213" cy="15414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287" y="846137"/>
            <a:ext cx="1420813" cy="7794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2" y="738568"/>
            <a:ext cx="9216572" cy="57465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www.drimaes.com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6605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E42CE3-6030-40C0-BFE4-4B66068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DRIMLAB AI Agile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DB9720-8212-4B6C-A7E3-1754C1FA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256C842-0DC2-46C1-A78E-10C786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4A58-69D7-40B1-A19A-8AC0CC1ACE92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40" y="6538914"/>
            <a:ext cx="10069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https://software.intel.com/content/www/us/en/develop/articles/get-started-with-neural-compute-stick.html</a:t>
            </a:r>
            <a:endParaRPr lang="ko-KR" altLang="en-US" sz="1600" dirty="0"/>
          </a:p>
        </p:txBody>
      </p:sp>
      <p:pic>
        <p:nvPicPr>
          <p:cNvPr id="3074" name="Picture 2" descr="OpenVINO-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2" y="1874457"/>
            <a:ext cx="9528235" cy="351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6587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8587</TotalTime>
  <Words>1056</Words>
  <Application>Microsoft Office PowerPoint</Application>
  <PresentationFormat>A4 용지(210x297mm)</PresentationFormat>
  <Paragraphs>359</Paragraphs>
  <Slides>65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6" baseType="lpstr">
      <vt:lpstr>굴림</vt:lpstr>
      <vt:lpstr>Arial</vt:lpstr>
      <vt:lpstr>나눔바른고딕</vt:lpstr>
      <vt:lpstr>맑은 고딕</vt:lpstr>
      <vt:lpstr>HY헤드라인M</vt:lpstr>
      <vt:lpstr>Calibri Light</vt:lpstr>
      <vt:lpstr>Calibri</vt:lpstr>
      <vt:lpstr>Georgia</vt:lpstr>
      <vt:lpstr>함초롬돋움</vt:lpstr>
      <vt:lpstr>나눔고딕</vt:lpstr>
      <vt:lpstr>1_Office 테마</vt:lpstr>
      <vt:lpstr>PowerPoint 프레젠테이션</vt:lpstr>
      <vt:lpstr>PowerPoint 프레젠테이션</vt:lpstr>
      <vt:lpstr>Cloud 기반 AI 서비스</vt:lpstr>
      <vt:lpstr>Cloud 기반 AI 서비스</vt:lpstr>
      <vt:lpstr>Cloud vs Edge</vt:lpstr>
      <vt:lpstr>Hybrid Cloud</vt:lpstr>
      <vt:lpstr>DRIMLAB AI Agile Development – Agile Process</vt:lpstr>
      <vt:lpstr>DRIMLAB AI Agile Development - PMBOK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IOT Data management </vt:lpstr>
      <vt:lpstr>IOT Data management </vt:lpstr>
      <vt:lpstr>IOT Data management </vt:lpstr>
      <vt:lpstr>IOT Data management </vt:lpstr>
      <vt:lpstr>IOT Data management </vt:lpstr>
      <vt:lpstr>IOT Data management </vt:lpstr>
      <vt:lpstr>IOT Data management </vt:lpstr>
      <vt:lpstr>IOT Data management </vt:lpstr>
      <vt:lpstr>IOT Data management </vt:lpstr>
      <vt:lpstr>DRIMAES  AI Fleet Management System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정보 수집</vt:lpstr>
      <vt:lpstr>SNS</vt:lpstr>
      <vt:lpstr>온라인 학습/정보</vt:lpstr>
      <vt:lpstr>Maker </vt:lpstr>
      <vt:lpstr>Edge Device</vt:lpstr>
      <vt:lpstr>OpenBot</vt:lpstr>
      <vt:lpstr>OpenBot</vt:lpstr>
      <vt:lpstr>OpenBot</vt:lpstr>
      <vt:lpstr>OpenBot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DRIMLAB AI Agile Development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김홍석</dc:creator>
  <cp:lastModifiedBy>i</cp:lastModifiedBy>
  <cp:revision>445</cp:revision>
  <cp:lastPrinted>2020-02-24T06:12:48Z</cp:lastPrinted>
  <dcterms:created xsi:type="dcterms:W3CDTF">2018-02-08T04:54:43Z</dcterms:created>
  <dcterms:modified xsi:type="dcterms:W3CDTF">2020-10-31T04:33:00Z</dcterms:modified>
</cp:coreProperties>
</file>